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5"/>
  </p:notesMasterIdLst>
  <p:sldIdLst>
    <p:sldId id="308" r:id="rId2"/>
    <p:sldId id="375" r:id="rId3"/>
    <p:sldId id="324" r:id="rId4"/>
    <p:sldId id="309" r:id="rId5"/>
    <p:sldId id="344" r:id="rId6"/>
    <p:sldId id="357" r:id="rId7"/>
    <p:sldId id="322" r:id="rId8"/>
    <p:sldId id="330" r:id="rId9"/>
    <p:sldId id="373" r:id="rId10"/>
    <p:sldId id="320" r:id="rId11"/>
    <p:sldId id="351" r:id="rId12"/>
    <p:sldId id="321" r:id="rId13"/>
    <p:sldId id="355" r:id="rId14"/>
    <p:sldId id="356" r:id="rId15"/>
    <p:sldId id="352" r:id="rId16"/>
    <p:sldId id="374" r:id="rId17"/>
    <p:sldId id="358" r:id="rId18"/>
    <p:sldId id="359" r:id="rId19"/>
    <p:sldId id="360" r:id="rId20"/>
    <p:sldId id="361" r:id="rId21"/>
    <p:sldId id="362" r:id="rId22"/>
    <p:sldId id="363" r:id="rId23"/>
    <p:sldId id="364" r:id="rId24"/>
    <p:sldId id="365" r:id="rId25"/>
    <p:sldId id="366" r:id="rId26"/>
    <p:sldId id="367" r:id="rId27"/>
    <p:sldId id="369" r:id="rId28"/>
    <p:sldId id="370" r:id="rId29"/>
    <p:sldId id="371" r:id="rId30"/>
    <p:sldId id="372" r:id="rId31"/>
    <p:sldId id="317" r:id="rId32"/>
    <p:sldId id="346" r:id="rId33"/>
    <p:sldId id="342" r:id="rId3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0000"/>
    <a:srgbClr val="3399FF"/>
    <a:srgbClr val="FFFF00"/>
    <a:srgbClr val="2A65B3"/>
    <a:srgbClr val="2A6AB3"/>
    <a:srgbClr val="00D1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8" autoAdjust="0"/>
    <p:restoredTop sz="73739" autoAdjust="0"/>
  </p:normalViewPr>
  <p:slideViewPr>
    <p:cSldViewPr>
      <p:cViewPr varScale="1">
        <p:scale>
          <a:sx n="59" d="100"/>
          <a:sy n="59" d="100"/>
        </p:scale>
        <p:origin x="188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dirty="0"/>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1F178986-AD32-48A4-9489-519676376654}" type="slidenum">
              <a:rPr lang="en-US"/>
              <a:pPr>
                <a:defRPr/>
              </a:pPr>
              <a:t>‹#›</a:t>
            </a:fld>
            <a:endParaRPr lang="en-US" dirty="0"/>
          </a:p>
        </p:txBody>
      </p:sp>
    </p:spTree>
    <p:extLst>
      <p:ext uri="{BB962C8B-B14F-4D97-AF65-F5344CB8AC3E}">
        <p14:creationId xmlns:p14="http://schemas.microsoft.com/office/powerpoint/2010/main" val="22030331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I am mostly going to talk about the evaluation of visual SLAM experiments. To understand what do we need to do to achieve this goal, let’s first look at the process of visual SLAM experiments.</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a:t>
            </a:fld>
            <a:endParaRPr lang="en-US" dirty="0"/>
          </a:p>
        </p:txBody>
      </p:sp>
    </p:spTree>
    <p:extLst>
      <p:ext uri="{BB962C8B-B14F-4D97-AF65-F5344CB8AC3E}">
        <p14:creationId xmlns:p14="http://schemas.microsoft.com/office/powerpoint/2010/main" val="117355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metric I am going to talk about is</a:t>
            </a:r>
            <a:r>
              <a:rPr lang="en-US" baseline="0" dirty="0" smtClean="0"/>
              <a:t> the absolute trajectory error.</a:t>
            </a:r>
          </a:p>
          <a:p>
            <a:endParaRPr lang="en-US" baseline="0" dirty="0" smtClean="0"/>
          </a:p>
          <a:p>
            <a:r>
              <a:rPr lang="en-US" baseline="0" dirty="0" smtClean="0"/>
              <a:t>Calculate the relative transformation between the groundtruth and the estimation, and use the translation part as the error.</a:t>
            </a:r>
          </a:p>
          <a:p>
            <a:endParaRPr lang="en-US" baseline="0" dirty="0" smtClean="0"/>
          </a:p>
          <a:p>
            <a:r>
              <a:rPr lang="en-US" baseline="0" dirty="0" smtClean="0"/>
              <a:t>Intuitively, RMSE error</a:t>
            </a:r>
          </a:p>
          <a:p>
            <a:endParaRPr lang="en-US" baseline="0" dirty="0" smtClean="0"/>
          </a:p>
          <a:p>
            <a:r>
              <a:rPr lang="en-US" baseline="0" dirty="0" smtClean="0"/>
              <a:t>However,….</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10</a:t>
            </a:fld>
            <a:endParaRPr lang="en-US" dirty="0"/>
          </a:p>
        </p:txBody>
      </p:sp>
    </p:spTree>
    <p:extLst>
      <p:ext uri="{BB962C8B-B14F-4D97-AF65-F5344CB8AC3E}">
        <p14:creationId xmlns:p14="http://schemas.microsoft.com/office/powerpoint/2010/main" val="3778890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One intuitive change to this</a:t>
            </a:r>
            <a:r>
              <a:rPr lang="en-US" baseline="0" dirty="0" smtClean="0"/>
              <a:t> is to use the relative error from the ….</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11</a:t>
            </a:fld>
            <a:endParaRPr lang="en-US" dirty="0"/>
          </a:p>
        </p:txBody>
      </p:sp>
    </p:spTree>
    <p:extLst>
      <p:ext uri="{BB962C8B-B14F-4D97-AF65-F5344CB8AC3E}">
        <p14:creationId xmlns:p14="http://schemas.microsoft.com/office/powerpoint/2010/main" val="3425451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 it is more popular to use the relative</a:t>
            </a:r>
            <a:r>
              <a:rPr lang="en-US" altLang="zh-CN" baseline="0" dirty="0" smtClean="0"/>
              <a:t> error. And the relative error is usually calculated for a certain </a:t>
            </a:r>
            <a:r>
              <a:rPr lang="en-US" altLang="zh-CN" baseline="0" dirty="0" err="1" smtClean="0"/>
              <a:t>distanct</a:t>
            </a:r>
            <a:r>
              <a:rPr lang="en-US" altLang="zh-CN" baseline="0" dirty="0" smtClean="0"/>
              <a:t> (10, 50, 100 …. As you define)</a:t>
            </a:r>
            <a:endParaRPr lang="zh-CN" altLang="en-US" dirty="0"/>
          </a:p>
        </p:txBody>
      </p:sp>
      <p:sp>
        <p:nvSpPr>
          <p:cNvPr id="4" name="灯片编号占位符 3"/>
          <p:cNvSpPr>
            <a:spLocks noGrp="1"/>
          </p:cNvSpPr>
          <p:nvPr>
            <p:ph type="sldNum" sz="quarter" idx="10"/>
          </p:nvPr>
        </p:nvSpPr>
        <p:spPr/>
        <p:txBody>
          <a:bodyPr/>
          <a:lstStyle/>
          <a:p>
            <a:pPr>
              <a:defRPr/>
            </a:pPr>
            <a:fld id="{1F178986-AD32-48A4-9489-519676376654}" type="slidenum">
              <a:rPr lang="en-US" smtClean="0"/>
              <a:pPr>
                <a:defRPr/>
              </a:pPr>
              <a:t>12</a:t>
            </a:fld>
            <a:endParaRPr lang="en-US" dirty="0"/>
          </a:p>
        </p:txBody>
      </p:sp>
    </p:spTree>
    <p:extLst>
      <p:ext uri="{BB962C8B-B14F-4D97-AF65-F5344CB8AC3E}">
        <p14:creationId xmlns:p14="http://schemas.microsoft.com/office/powerpoint/2010/main" val="424664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13</a:t>
            </a:fld>
            <a:endParaRPr lang="en-US" dirty="0"/>
          </a:p>
        </p:txBody>
      </p:sp>
    </p:spTree>
    <p:extLst>
      <p:ext uri="{BB962C8B-B14F-4D97-AF65-F5344CB8AC3E}">
        <p14:creationId xmlns:p14="http://schemas.microsoft.com/office/powerpoint/2010/main" val="146596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here we can have the boxplot</a:t>
            </a:r>
            <a:r>
              <a:rPr lang="en-US" baseline="0" dirty="0" smtClean="0"/>
              <a:t> because for each travel distance d, we calculate all the possible errors along the trajectory, from which we can summarize meaningful statistics.</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14</a:t>
            </a:fld>
            <a:endParaRPr lang="en-US" dirty="0"/>
          </a:p>
        </p:txBody>
      </p:sp>
    </p:spTree>
    <p:extLst>
      <p:ext uri="{BB962C8B-B14F-4D97-AF65-F5344CB8AC3E}">
        <p14:creationId xmlns:p14="http://schemas.microsoft.com/office/powerpoint/2010/main" val="689947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r>
              <a:rPr lang="en-US" altLang="zh-CN" dirty="0" smtClean="0"/>
              <a:t>One</a:t>
            </a:r>
            <a:r>
              <a:rPr lang="en-US" altLang="zh-CN" baseline="0" dirty="0" smtClean="0"/>
              <a:t> last thing is that when using the relative error metrics, we do not need to necessarily do trajectory alignment. Only when the scale is unknown, we need to apply the method to estimate the scale.</a:t>
            </a:r>
            <a:endParaRPr lang="zh-CN" altLang="en-US" dirty="0"/>
          </a:p>
        </p:txBody>
      </p:sp>
      <p:sp>
        <p:nvSpPr>
          <p:cNvPr id="4" name="灯片编号占位符 3"/>
          <p:cNvSpPr>
            <a:spLocks noGrp="1"/>
          </p:cNvSpPr>
          <p:nvPr>
            <p:ph type="sldNum" sz="quarter" idx="10"/>
          </p:nvPr>
        </p:nvSpPr>
        <p:spPr/>
        <p:txBody>
          <a:bodyPr/>
          <a:lstStyle/>
          <a:p>
            <a:pPr>
              <a:defRPr/>
            </a:pPr>
            <a:fld id="{1F178986-AD32-48A4-9489-519676376654}" type="slidenum">
              <a:rPr lang="en-US" smtClean="0"/>
              <a:pPr>
                <a:defRPr/>
              </a:pPr>
              <a:t>15</a:t>
            </a:fld>
            <a:endParaRPr lang="en-US" dirty="0"/>
          </a:p>
        </p:txBody>
      </p:sp>
    </p:spTree>
    <p:extLst>
      <p:ext uri="{BB962C8B-B14F-4D97-AF65-F5344CB8AC3E}">
        <p14:creationId xmlns:p14="http://schemas.microsoft.com/office/powerpoint/2010/main" val="352561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16</a:t>
            </a:fld>
            <a:endParaRPr lang="en-US" dirty="0"/>
          </a:p>
        </p:txBody>
      </p:sp>
    </p:spTree>
    <p:extLst>
      <p:ext uri="{BB962C8B-B14F-4D97-AF65-F5344CB8AC3E}">
        <p14:creationId xmlns:p14="http://schemas.microsoft.com/office/powerpoint/2010/main" val="1684065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an hand-eye</a:t>
            </a:r>
            <a:r>
              <a:rPr lang="en-US" baseline="0" dirty="0" smtClean="0"/>
              <a:t> calibration, why it is called hand-eye?</a:t>
            </a:r>
          </a:p>
          <a:p>
            <a:endParaRPr lang="en-US" baseline="0" dirty="0" smtClean="0"/>
          </a:p>
          <a:p>
            <a:r>
              <a:rPr lang="en-US" baseline="0" dirty="0" smtClean="0"/>
              <a:t>The term comes from a robotic manipulator, the end factor of the arm is hand and the  …. Is eye.  The transformation between the </a:t>
            </a:r>
            <a:r>
              <a:rPr lang="en-US" baseline="0" dirty="0" err="1" smtClean="0"/>
              <a:t>handeye</a:t>
            </a:r>
            <a:r>
              <a:rPr lang="en-US" baseline="0" dirty="0" smtClean="0"/>
              <a:t> is essential if you want to use the …. to move something based on the camera images.</a:t>
            </a:r>
          </a:p>
          <a:p>
            <a:endParaRPr lang="en-US" baseline="0" dirty="0" smtClean="0"/>
          </a:p>
          <a:p>
            <a:endParaRPr lang="en-US" baseline="0" dirty="0" smtClean="0"/>
          </a:p>
          <a:p>
            <a:r>
              <a:rPr lang="en-US" baseline="0" dirty="0" smtClean="0"/>
              <a:t>In terms of visual SLAM and odometry,  taking the quadrotor on the right part as an example. The hand is located as the center of the markers and eye is again the camera.</a:t>
            </a:r>
          </a:p>
          <a:p>
            <a:endParaRPr lang="en-US" baseline="0" dirty="0" smtClean="0"/>
          </a:p>
          <a:p>
            <a:r>
              <a:rPr lang="en-US" baseline="0" dirty="0" smtClean="0"/>
              <a:t>The task of hand-eye calibration is calculate the transformation between the hand and eye. In the following use …</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17</a:t>
            </a:fld>
            <a:endParaRPr lang="en-US" dirty="0"/>
          </a:p>
        </p:txBody>
      </p:sp>
    </p:spTree>
    <p:extLst>
      <p:ext uri="{BB962C8B-B14F-4D97-AF65-F5344CB8AC3E}">
        <p14:creationId xmlns:p14="http://schemas.microsoft.com/office/powerpoint/2010/main" val="2875050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first look, we </a:t>
            </a:r>
            <a:r>
              <a:rPr lang="en-US" dirty="0" smtClean="0"/>
              <a:t>may say that the groundtruth is a trajectory and the eye poses</a:t>
            </a:r>
            <a:r>
              <a:rPr lang="en-US" baseline="0" dirty="0" smtClean="0"/>
              <a:t> is also a trajectory , can we directly align them?</a:t>
            </a:r>
          </a:p>
          <a:p>
            <a:endParaRPr lang="en-US" baseline="0" dirty="0" smtClean="0"/>
          </a:p>
          <a:p>
            <a:r>
              <a:rPr lang="en-US" baseline="0" dirty="0" smtClean="0"/>
              <a:t>The answer is no, they are not only in different frames but also describe different things. An intuitive example is ….</a:t>
            </a:r>
          </a:p>
          <a:p>
            <a:endParaRPr lang="en-US" baseline="0" dirty="0" smtClean="0"/>
          </a:p>
          <a:p>
            <a:r>
              <a:rPr lang="en-US" baseline="0" dirty="0" smtClean="0"/>
              <a:t>In this situation, there is no way one can align the ….</a:t>
            </a:r>
          </a:p>
          <a:p>
            <a:endParaRPr lang="en-US" baseline="0" dirty="0" smtClean="0"/>
          </a:p>
          <a:p>
            <a:r>
              <a:rPr lang="en-US" baseline="0" dirty="0" smtClean="0"/>
              <a:t>We will see how we can solve it now.</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18</a:t>
            </a:fld>
            <a:endParaRPr lang="en-US" dirty="0"/>
          </a:p>
        </p:txBody>
      </p:sp>
    </p:spTree>
    <p:extLst>
      <p:ext uri="{BB962C8B-B14F-4D97-AF65-F5344CB8AC3E}">
        <p14:creationId xmlns:p14="http://schemas.microsoft.com/office/powerpoint/2010/main" val="284163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hand-eye</a:t>
            </a:r>
            <a:r>
              <a:rPr lang="en-US" baseline="0" dirty="0" smtClean="0"/>
              <a:t> calibration is usually done in this setup. The camera observes and calibration target with known size.  Then we can calculate the eye poses in the calibration target frame. Meanwhile we also know the hand poses in the frame of the groundtruth provider.</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19</a:t>
            </a:fld>
            <a:endParaRPr lang="en-US" dirty="0"/>
          </a:p>
        </p:txBody>
      </p:sp>
    </p:spTree>
    <p:extLst>
      <p:ext uri="{BB962C8B-B14F-4D97-AF65-F5344CB8AC3E}">
        <p14:creationId xmlns:p14="http://schemas.microsoft.com/office/powerpoint/2010/main" val="4066910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a:t>
            </a:r>
            <a:r>
              <a:rPr lang="en-US" baseline="0" dirty="0" smtClean="0"/>
              <a:t> we have our sensor mounted on a moving platform, here is a car, also there is something that provides the groundtruth, for example, </a:t>
            </a:r>
            <a:r>
              <a:rPr lang="en-US" baseline="0" dirty="0" err="1" smtClean="0"/>
              <a:t>gps</a:t>
            </a:r>
            <a:r>
              <a:rPr lang="en-US" baseline="0" dirty="0" smtClean="0"/>
              <a:t>.</a:t>
            </a:r>
          </a:p>
          <a:p>
            <a:endParaRPr lang="en-US" baseline="0" dirty="0" smtClean="0"/>
          </a:p>
          <a:p>
            <a:r>
              <a:rPr lang="en-US" baseline="0" dirty="0" smtClean="0"/>
              <a:t>Then the platform will move along some trajectory, we get the groundtruth from the GPS and the sensor measurements, then we apply visual SLAM algorithm to get the estimated trajectory and map.</a:t>
            </a:r>
          </a:p>
          <a:p>
            <a:endParaRPr lang="en-US" baseline="0" dirty="0" smtClean="0"/>
          </a:p>
          <a:p>
            <a:endParaRPr lang="en-US" baseline="0" dirty="0" smtClean="0"/>
          </a:p>
          <a:p>
            <a:r>
              <a:rPr lang="en-US" baseline="0" dirty="0" smtClean="0"/>
              <a:t>The first difficult we have here is that the sensor and the groundtruth provider is not aligned. Simply speaking, they are not describing the same object, It is not possible to compare the, directly. Therefore we need the transformation to transform the groundtruth to the sensor. This is so-called Hand eye calibration.</a:t>
            </a:r>
          </a:p>
          <a:p>
            <a:endParaRPr lang="en-US" baseline="0" dirty="0" smtClean="0"/>
          </a:p>
          <a:p>
            <a:r>
              <a:rPr lang="en-US" baseline="0" dirty="0" smtClean="0"/>
              <a:t>After the hand-eye transformation, we are faced with the second problem, we need to somehow summarize the groundtruth and estimation to some metric that we can easily evaluate and compare. It does not make sense to look at the raw data, which is very high dimensional, to say the estimation is good or not.</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a:t>
            </a:fld>
            <a:endParaRPr lang="en-US" dirty="0"/>
          </a:p>
        </p:txBody>
      </p:sp>
    </p:spTree>
    <p:extLst>
      <p:ext uri="{BB962C8B-B14F-4D97-AF65-F5344CB8AC3E}">
        <p14:creationId xmlns:p14="http://schemas.microsoft.com/office/powerpoint/2010/main" val="3787443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20</a:t>
            </a:fld>
            <a:endParaRPr lang="en-US" dirty="0"/>
          </a:p>
        </p:txBody>
      </p:sp>
    </p:spTree>
    <p:extLst>
      <p:ext uri="{BB962C8B-B14F-4D97-AF65-F5344CB8AC3E}">
        <p14:creationId xmlns:p14="http://schemas.microsoft.com/office/powerpoint/2010/main" val="1398291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21</a:t>
            </a:fld>
            <a:endParaRPr lang="en-US" dirty="0"/>
          </a:p>
        </p:txBody>
      </p:sp>
    </p:spTree>
    <p:extLst>
      <p:ext uri="{BB962C8B-B14F-4D97-AF65-F5344CB8AC3E}">
        <p14:creationId xmlns:p14="http://schemas.microsoft.com/office/powerpoint/2010/main" val="3407602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22</a:t>
            </a:fld>
            <a:endParaRPr lang="en-US" dirty="0"/>
          </a:p>
        </p:txBody>
      </p:sp>
    </p:spTree>
    <p:extLst>
      <p:ext uri="{BB962C8B-B14F-4D97-AF65-F5344CB8AC3E}">
        <p14:creationId xmlns:p14="http://schemas.microsoft.com/office/powerpoint/2010/main" val="2924240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Literature</a:t>
            </a:r>
            <a:r>
              <a:rPr lang="en-US" baseline="0" dirty="0" smtClean="0"/>
              <a:t> … </a:t>
            </a:r>
            <a:r>
              <a:rPr lang="en-US" baseline="0" dirty="0" err="1" smtClean="0"/>
              <a:t>etc</a:t>
            </a:r>
            <a:endParaRPr lang="en-US" baseline="0" dirty="0" smtClean="0"/>
          </a:p>
          <a:p>
            <a:endParaRPr lang="en-US" baseline="0" dirty="0" smtClean="0"/>
          </a:p>
          <a:p>
            <a:r>
              <a:rPr lang="en-US" baseline="0" dirty="0" smtClean="0"/>
              <a:t>In the following we introduce how our ….</a:t>
            </a:r>
          </a:p>
          <a:p>
            <a:endParaRPr lang="en-US" baseline="0" dirty="0" smtClean="0"/>
          </a:p>
          <a:p>
            <a:r>
              <a:rPr lang="en-US" baseline="0" dirty="0" smtClean="0"/>
              <a:t>We first </a:t>
            </a:r>
          </a:p>
          <a:p>
            <a:r>
              <a:rPr lang="en-US" baseline="0" dirty="0" smtClean="0"/>
              <a:t>Then</a:t>
            </a:r>
          </a:p>
          <a:p>
            <a:endParaRPr lang="en-US" baseline="0" dirty="0" smtClean="0"/>
          </a:p>
          <a:p>
            <a:r>
              <a:rPr lang="en-US" baseline="0" dirty="0" smtClean="0"/>
              <a:t>I use our </a:t>
            </a:r>
            <a:r>
              <a:rPr lang="en-US" baseline="0" dirty="0" err="1" smtClean="0"/>
              <a:t>mthod</a:t>
            </a:r>
            <a:r>
              <a:rPr lang="en-US" baseline="0" dirty="0" smtClean="0"/>
              <a:t> as an example because I think it has some advantages, first,  second….</a:t>
            </a:r>
          </a:p>
          <a:p>
            <a:r>
              <a:rPr lang="en-US" baseline="0" dirty="0" smtClean="0"/>
              <a:t>Also it covers both of the formulations we talked about, so it is also good to ….</a:t>
            </a:r>
            <a:endParaRPr lang="en-US" baseline="0" dirty="0" smtClean="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23</a:t>
            </a:fld>
            <a:endParaRPr lang="en-US" dirty="0"/>
          </a:p>
        </p:txBody>
      </p:sp>
    </p:spTree>
    <p:extLst>
      <p:ext uri="{BB962C8B-B14F-4D97-AF65-F5344CB8AC3E}">
        <p14:creationId xmlns:p14="http://schemas.microsoft.com/office/powerpoint/2010/main" val="4272312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But estimating</a:t>
            </a:r>
            <a:r>
              <a:rPr lang="en-US" altLang="zh-CN" baseline="0" dirty="0" smtClean="0"/>
              <a:t> rotation and translation separately usually does not give very good accuracy.</a:t>
            </a:r>
            <a:endParaRPr lang="zh-CN" altLang="en-US" dirty="0"/>
          </a:p>
        </p:txBody>
      </p:sp>
      <p:sp>
        <p:nvSpPr>
          <p:cNvPr id="4" name="灯片编号占位符 3"/>
          <p:cNvSpPr>
            <a:spLocks noGrp="1"/>
          </p:cNvSpPr>
          <p:nvPr>
            <p:ph type="sldNum" sz="quarter" idx="10"/>
          </p:nvPr>
        </p:nvSpPr>
        <p:spPr/>
        <p:txBody>
          <a:bodyPr/>
          <a:lstStyle/>
          <a:p>
            <a:pPr>
              <a:defRPr/>
            </a:pPr>
            <a:fld id="{1F178986-AD32-48A4-9489-519676376654}" type="slidenum">
              <a:rPr lang="en-US" smtClean="0"/>
              <a:pPr>
                <a:defRPr/>
              </a:pPr>
              <a:t>24</a:t>
            </a:fld>
            <a:endParaRPr lang="en-US" dirty="0"/>
          </a:p>
        </p:txBody>
      </p:sp>
    </p:spTree>
    <p:extLst>
      <p:ext uri="{BB962C8B-B14F-4D97-AF65-F5344CB8AC3E}">
        <p14:creationId xmlns:p14="http://schemas.microsoft.com/office/powerpoint/2010/main" val="2513651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Reproducible</a:t>
            </a:r>
            <a:r>
              <a:rPr lang="en-US" baseline="0" dirty="0" smtClean="0"/>
              <a:t> experiments is crucial for reliably evaluate and comparing existing methods.</a:t>
            </a:r>
          </a:p>
          <a:p>
            <a:endParaRPr lang="en-US" baseline="0" dirty="0" smtClean="0"/>
          </a:p>
          <a:p>
            <a:r>
              <a:rPr lang="en-US" baseline="0" dirty="0" smtClean="0"/>
              <a:t>We have …</a:t>
            </a:r>
          </a:p>
          <a:p>
            <a:r>
              <a:rPr lang="en-US" baseline="0" dirty="0" smtClean="0"/>
              <a:t>We want …</a:t>
            </a:r>
          </a:p>
          <a:p>
            <a:endParaRPr lang="en-US" baseline="0" dirty="0" smtClean="0"/>
          </a:p>
          <a:p>
            <a:r>
              <a:rPr lang="en-US" baseline="0" dirty="0" smtClean="0"/>
              <a:t>From camera </a:t>
            </a:r>
          </a:p>
          <a:p>
            <a:r>
              <a:rPr lang="en-US" baseline="0" dirty="0" smtClean="0"/>
              <a:t>From groundtruth provider…</a:t>
            </a:r>
          </a:p>
          <a:p>
            <a:endParaRPr lang="en-US" baseline="0" dirty="0" smtClean="0"/>
          </a:p>
          <a:p>
            <a:r>
              <a:rPr lang="en-US" baseline="0" dirty="0" smtClean="0"/>
              <a:t>Our first problem,</a:t>
            </a:r>
          </a:p>
          <a:p>
            <a:endParaRPr lang="en-US" baseline="0" dirty="0" smtClean="0"/>
          </a:p>
          <a:p>
            <a:r>
              <a:rPr lang="en-US" baseline="0" dirty="0" smtClean="0"/>
              <a:t>Our second problem,</a:t>
            </a:r>
          </a:p>
          <a:p>
            <a:endParaRPr lang="en-US" baseline="0" dirty="0" smtClean="0"/>
          </a:p>
          <a:p>
            <a:endParaRPr lang="en-US" baseline="0" dirty="0" smtClean="0"/>
          </a:p>
          <a:p>
            <a:r>
              <a:rPr lang="en-US" baseline="0" dirty="0" smtClean="0"/>
              <a:t>In this talk we will talk about…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27</a:t>
            </a:fld>
            <a:endParaRPr lang="en-US" dirty="0"/>
          </a:p>
        </p:txBody>
      </p:sp>
    </p:spTree>
    <p:extLst>
      <p:ext uri="{BB962C8B-B14F-4D97-AF65-F5344CB8AC3E}">
        <p14:creationId xmlns:p14="http://schemas.microsoft.com/office/powerpoint/2010/main" val="526828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28</a:t>
            </a:fld>
            <a:endParaRPr lang="en-US" dirty="0"/>
          </a:p>
        </p:txBody>
      </p:sp>
    </p:spTree>
    <p:extLst>
      <p:ext uri="{BB962C8B-B14F-4D97-AF65-F5344CB8AC3E}">
        <p14:creationId xmlns:p14="http://schemas.microsoft.com/office/powerpoint/2010/main" val="44206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30</a:t>
            </a:fld>
            <a:endParaRPr lang="en-US" dirty="0"/>
          </a:p>
        </p:txBody>
      </p:sp>
    </p:spTree>
    <p:extLst>
      <p:ext uri="{BB962C8B-B14F-4D97-AF65-F5344CB8AC3E}">
        <p14:creationId xmlns:p14="http://schemas.microsoft.com/office/powerpoint/2010/main" val="1863662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first</a:t>
            </a:r>
            <a:r>
              <a:rPr lang="en-US" altLang="zh-CN" baseline="0" dirty="0" smtClean="0"/>
              <a:t> review the problem of quantitative evaluation. We are actually given two geometric configurations: trajectory and the map in 3D space. How can we…</a:t>
            </a:r>
          </a:p>
          <a:p>
            <a:endParaRPr lang="en-US" altLang="zh-CN" baseline="0" dirty="0" smtClean="0"/>
          </a:p>
          <a:p>
            <a:r>
              <a:rPr lang="en-US" altLang="zh-CN" baseline="0" dirty="0" smtClean="0"/>
              <a:t>There are several problems: 1 ,2 , 3</a:t>
            </a:r>
          </a:p>
          <a:p>
            <a:endParaRPr lang="en-US" altLang="zh-CN" baseline="0" dirty="0" smtClean="0"/>
          </a:p>
          <a:p>
            <a:r>
              <a:rPr lang="en-US" altLang="zh-CN" baseline="0" dirty="0" smtClean="0"/>
              <a:t>Usually we also do not have the map, so only trajectory will be discussed here.</a:t>
            </a:r>
            <a:endParaRPr lang="zh-CN" altLang="en-US" dirty="0"/>
          </a:p>
        </p:txBody>
      </p:sp>
      <p:sp>
        <p:nvSpPr>
          <p:cNvPr id="4" name="灯片编号占位符 3"/>
          <p:cNvSpPr>
            <a:spLocks noGrp="1"/>
          </p:cNvSpPr>
          <p:nvPr>
            <p:ph type="sldNum" sz="quarter" idx="10"/>
          </p:nvPr>
        </p:nvSpPr>
        <p:spPr/>
        <p:txBody>
          <a:bodyPr/>
          <a:lstStyle/>
          <a:p>
            <a:pPr>
              <a:defRPr/>
            </a:pPr>
            <a:fld id="{1F178986-AD32-48A4-9489-519676376654}" type="slidenum">
              <a:rPr lang="en-US" smtClean="0"/>
              <a:pPr>
                <a:defRPr/>
              </a:pPr>
              <a:t>3</a:t>
            </a:fld>
            <a:endParaRPr lang="en-US" dirty="0"/>
          </a:p>
        </p:txBody>
      </p:sp>
    </p:spTree>
    <p:extLst>
      <p:ext uri="{BB962C8B-B14F-4D97-AF65-F5344CB8AC3E}">
        <p14:creationId xmlns:p14="http://schemas.microsoft.com/office/powerpoint/2010/main" val="3518843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today </a:t>
            </a:r>
            <a:r>
              <a:rPr lang="en-US" altLang="zh-CN" dirty="0" smtClean="0"/>
              <a:t>I am</a:t>
            </a:r>
            <a:r>
              <a:rPr lang="en-US" altLang="zh-CN" baseline="0" dirty="0" smtClean="0"/>
              <a:t> going to talk about two things: quantitative evaluation and hand-eye calibration.</a:t>
            </a:r>
          </a:p>
          <a:p>
            <a:endParaRPr lang="en-US" baseline="0" dirty="0" smtClean="0"/>
          </a:p>
          <a:p>
            <a:r>
              <a:rPr lang="en-US" baseline="0" dirty="0" smtClean="0"/>
              <a:t>I will talk about the evaluation first, because many situations the hand-eye calibration is already known (e.g., public dataset).</a:t>
            </a:r>
          </a:p>
          <a:p>
            <a:endParaRPr lang="en-US" baseline="0" dirty="0" smtClean="0"/>
          </a:p>
          <a:p>
            <a:r>
              <a:rPr lang="en-US" baseline="0" dirty="0" smtClean="0"/>
              <a:t>But evaluation is something that you always needs to do.</a:t>
            </a:r>
          </a:p>
          <a:p>
            <a:endParaRPr lang="en-US" baseline="0" dirty="0" smtClean="0"/>
          </a:p>
          <a:p>
            <a:r>
              <a:rPr lang="en-US" baseline="0" dirty="0" err="1" smtClean="0"/>
              <a:t>blabla</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4</a:t>
            </a:fld>
            <a:endParaRPr lang="en-US" dirty="0"/>
          </a:p>
        </p:txBody>
      </p:sp>
    </p:spTree>
    <p:extLst>
      <p:ext uri="{BB962C8B-B14F-4D97-AF65-F5344CB8AC3E}">
        <p14:creationId xmlns:p14="http://schemas.microsoft.com/office/powerpoint/2010/main" val="2650934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first look at the problem of trajectory alignment.</a:t>
            </a:r>
          </a:p>
          <a:p>
            <a:endParaRPr lang="en-US" altLang="zh-CN" dirty="0" smtClean="0"/>
          </a:p>
          <a:p>
            <a:r>
              <a:rPr lang="en-US" altLang="zh-CN" dirty="0" smtClean="0"/>
              <a:t>Concretely,</a:t>
            </a:r>
            <a:r>
              <a:rPr lang="en-US" altLang="zh-CN" baseline="0" dirty="0" smtClean="0"/>
              <a:t> we have two series of poses.  ….</a:t>
            </a:r>
          </a:p>
          <a:p>
            <a:endParaRPr lang="en-US" altLang="zh-CN" baseline="0" dirty="0" smtClean="0"/>
          </a:p>
          <a:p>
            <a:r>
              <a:rPr lang="en-US" altLang="zh-CN" baseline="0" dirty="0" smtClean="0"/>
              <a:t>What we want to estimate is actually a transformation between these two frames…</a:t>
            </a:r>
          </a:p>
          <a:p>
            <a:endParaRPr lang="en-US" altLang="zh-CN" baseline="0" dirty="0" smtClean="0"/>
          </a:p>
          <a:p>
            <a:r>
              <a:rPr lang="en-US" altLang="zh-CN" baseline="0" dirty="0" smtClean="0"/>
              <a:t>Someone may argue, well, this is easy, it is just a rigid body transformation, take the first pose of both and </a:t>
            </a:r>
            <a:r>
              <a:rPr lang="en-US" altLang="zh-CN" baseline="0" dirty="0" err="1" smtClean="0"/>
              <a:t>substract</a:t>
            </a:r>
            <a:r>
              <a:rPr lang="en-US" altLang="zh-CN" baseline="0" dirty="0" smtClean="0"/>
              <a:t> from the </a:t>
            </a:r>
            <a:r>
              <a:rPr lang="en-US" altLang="zh-CN" baseline="0" dirty="0" err="1" smtClean="0"/>
              <a:t>the</a:t>
            </a:r>
            <a:r>
              <a:rPr lang="en-US" altLang="zh-CN" baseline="0" dirty="0" smtClean="0"/>
              <a:t> rest.</a:t>
            </a:r>
          </a:p>
          <a:p>
            <a:endParaRPr lang="en-US" altLang="zh-CN" baseline="0" dirty="0" smtClean="0"/>
          </a:p>
          <a:p>
            <a:r>
              <a:rPr lang="en-US" altLang="zh-CN" baseline="0" dirty="0" smtClean="0"/>
              <a:t>This is not always the case, for example, for monocular setup, the scale is also unknown. We need some principled way of this task.</a:t>
            </a:r>
          </a:p>
          <a:p>
            <a:endParaRPr lang="zh-CN" altLang="en-US" dirty="0"/>
          </a:p>
        </p:txBody>
      </p:sp>
      <p:sp>
        <p:nvSpPr>
          <p:cNvPr id="4" name="灯片编号占位符 3"/>
          <p:cNvSpPr>
            <a:spLocks noGrp="1"/>
          </p:cNvSpPr>
          <p:nvPr>
            <p:ph type="sldNum" sz="quarter" idx="10"/>
          </p:nvPr>
        </p:nvSpPr>
        <p:spPr/>
        <p:txBody>
          <a:bodyPr/>
          <a:lstStyle/>
          <a:p>
            <a:pPr>
              <a:defRPr/>
            </a:pPr>
            <a:fld id="{1F178986-AD32-48A4-9489-519676376654}" type="slidenum">
              <a:rPr lang="en-US" smtClean="0"/>
              <a:pPr>
                <a:defRPr/>
              </a:pPr>
              <a:t>5</a:t>
            </a:fld>
            <a:endParaRPr lang="en-US" dirty="0"/>
          </a:p>
        </p:txBody>
      </p:sp>
    </p:spTree>
    <p:extLst>
      <p:ext uri="{BB962C8B-B14F-4D97-AF65-F5344CB8AC3E}">
        <p14:creationId xmlns:p14="http://schemas.microsoft.com/office/powerpoint/2010/main" val="547160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first….</a:t>
            </a:r>
          </a:p>
          <a:p>
            <a:endParaRPr lang="en-US" dirty="0" smtClean="0"/>
          </a:p>
          <a:p>
            <a:r>
              <a:rPr lang="en-US" dirty="0" smtClean="0"/>
              <a:t>Usually we just use the position…</a:t>
            </a:r>
          </a:p>
          <a:p>
            <a:endParaRPr lang="en-US" dirty="0" smtClean="0"/>
          </a:p>
          <a:p>
            <a:r>
              <a:rPr lang="en-US" dirty="0" smtClean="0"/>
              <a:t>So we have a</a:t>
            </a:r>
            <a:r>
              <a:rPr lang="en-US" baseline="0" dirty="0" smtClean="0"/>
              <a:t> series of positions from the groundtruth and a series of positions from the SLAM algorithm, we need to find a sim3 transformation. To put it </a:t>
            </a:r>
            <a:r>
              <a:rPr lang="en-US" baseline="0" dirty="0" err="1" smtClean="0"/>
              <a:t>conceresly</a:t>
            </a:r>
            <a:r>
              <a:rPr lang="en-US" baseline="0" dirty="0" smtClean="0"/>
              <a:t>, we can transform the … by this equation</a:t>
            </a:r>
          </a:p>
          <a:p>
            <a:endParaRPr lang="en-US" baseline="0" dirty="0" smtClean="0"/>
          </a:p>
          <a:p>
            <a:r>
              <a:rPr lang="en-US" baseline="0" dirty="0" smtClean="0"/>
              <a:t>Of course we can also view it as a point cloud transformation problem, expressed in the same frame, the final equation is the same.</a:t>
            </a:r>
          </a:p>
          <a:p>
            <a:endParaRPr lang="en-US" baseline="0" dirty="0" smtClean="0"/>
          </a:p>
          <a:p>
            <a:r>
              <a:rPr lang="en-US" baseline="0" dirty="0" smtClean="0"/>
              <a:t>We can stack the equation for each of the translation, and we get a system of linear equations. Intuitively, the first thing we try is a least square solution.</a:t>
            </a:r>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6</a:t>
            </a:fld>
            <a:endParaRPr lang="en-US" dirty="0"/>
          </a:p>
        </p:txBody>
      </p:sp>
    </p:spTree>
    <p:extLst>
      <p:ext uri="{BB962C8B-B14F-4D97-AF65-F5344CB8AC3E}">
        <p14:creationId xmlns:p14="http://schemas.microsoft.com/office/powerpoint/2010/main" val="182778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To</a:t>
            </a:r>
            <a:r>
              <a:rPr lang="en-US" baseline="0" dirty="0" smtClean="0"/>
              <a:t> put it </a:t>
            </a:r>
            <a:r>
              <a:rPr lang="en-US" baseline="0" dirty="0" err="1" smtClean="0"/>
              <a:t>conceretely</a:t>
            </a:r>
            <a:r>
              <a:rPr lang="en-US" baseline="0" dirty="0" smtClean="0"/>
              <a:t> , we have … the cost function 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This can be solved by </a:t>
            </a:r>
            <a:r>
              <a:rPr lang="en-US" baseline="0" dirty="0" err="1" smtClean="0"/>
              <a:t>Umeyama</a:t>
            </a:r>
            <a:r>
              <a:rPr lang="en-US" baseline="0" dirty="0" smtClean="0"/>
              <a:t>/Horn, </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7</a:t>
            </a:fld>
            <a:endParaRPr lang="en-US" dirty="0"/>
          </a:p>
        </p:txBody>
      </p:sp>
    </p:spTree>
    <p:extLst>
      <p:ext uri="{BB962C8B-B14F-4D97-AF65-F5344CB8AC3E}">
        <p14:creationId xmlns:p14="http://schemas.microsoft.com/office/powerpoint/2010/main" val="274645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here is the question….</a:t>
            </a:r>
          </a:p>
          <a:p>
            <a:endParaRPr lang="en-US" altLang="zh-CN" dirty="0" smtClean="0"/>
          </a:p>
          <a:p>
            <a:r>
              <a:rPr lang="en-US" altLang="zh-CN" dirty="0" smtClean="0"/>
              <a:t>We can see that the translation error</a:t>
            </a:r>
            <a:r>
              <a:rPr lang="en-US" altLang="zh-CN" baseline="0" dirty="0" smtClean="0"/>
              <a:t> term depends on the rotation actually, therefore minimizing the translation error also help estimate the rotation. Intuitively, …..</a:t>
            </a:r>
          </a:p>
          <a:p>
            <a:endParaRPr lang="en-US" altLang="zh-CN" baseline="0" dirty="0" smtClean="0"/>
          </a:p>
          <a:p>
            <a:r>
              <a:rPr lang="en-US" altLang="zh-CN" baseline="0" dirty="0" smtClean="0"/>
              <a:t>A comparative study….</a:t>
            </a:r>
          </a:p>
          <a:p>
            <a:endParaRPr lang="en-US" altLang="zh-CN" baseline="0" dirty="0" smtClean="0"/>
          </a:p>
        </p:txBody>
      </p:sp>
      <p:sp>
        <p:nvSpPr>
          <p:cNvPr id="4" name="灯片编号占位符 3"/>
          <p:cNvSpPr>
            <a:spLocks noGrp="1"/>
          </p:cNvSpPr>
          <p:nvPr>
            <p:ph type="sldNum" sz="quarter" idx="10"/>
          </p:nvPr>
        </p:nvSpPr>
        <p:spPr/>
        <p:txBody>
          <a:bodyPr/>
          <a:lstStyle/>
          <a:p>
            <a:pPr>
              <a:defRPr/>
            </a:pPr>
            <a:fld id="{1F178986-AD32-48A4-9489-519676376654}" type="slidenum">
              <a:rPr lang="en-US" smtClean="0"/>
              <a:pPr>
                <a:defRPr/>
              </a:pPr>
              <a:t>8</a:t>
            </a:fld>
            <a:endParaRPr lang="en-US" dirty="0"/>
          </a:p>
        </p:txBody>
      </p:sp>
    </p:spTree>
    <p:extLst>
      <p:ext uri="{BB962C8B-B14F-4D97-AF65-F5344CB8AC3E}">
        <p14:creationId xmlns:p14="http://schemas.microsoft.com/office/powerpoint/2010/main" val="3151448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alignment,</a:t>
            </a:r>
            <a:r>
              <a:rPr lang="en-US" baseline="0" dirty="0" smtClean="0"/>
              <a:t> now we have two series of poses that are in the same coordinate frame, the remaining task is to summarize the performance metric.</a:t>
            </a:r>
            <a:endParaRPr lang="en-US" dirty="0"/>
          </a:p>
        </p:txBody>
      </p:sp>
      <p:sp>
        <p:nvSpPr>
          <p:cNvPr id="4" name="Slide Number Placeholder 3"/>
          <p:cNvSpPr>
            <a:spLocks noGrp="1"/>
          </p:cNvSpPr>
          <p:nvPr>
            <p:ph type="sldNum" sz="quarter" idx="10"/>
          </p:nvPr>
        </p:nvSpPr>
        <p:spPr/>
        <p:txBody>
          <a:bodyPr/>
          <a:lstStyle/>
          <a:p>
            <a:pPr>
              <a:defRPr/>
            </a:pPr>
            <a:fld id="{1F178986-AD32-48A4-9489-519676376654}" type="slidenum">
              <a:rPr lang="en-US" smtClean="0"/>
              <a:pPr>
                <a:defRPr/>
              </a:pPr>
              <a:t>9</a:t>
            </a:fld>
            <a:endParaRPr lang="en-US" dirty="0"/>
          </a:p>
        </p:txBody>
      </p:sp>
    </p:spTree>
    <p:extLst>
      <p:ext uri="{BB962C8B-B14F-4D97-AF65-F5344CB8AC3E}">
        <p14:creationId xmlns:p14="http://schemas.microsoft.com/office/powerpoint/2010/main" val="781801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p:nvPr>
        </p:nvSpPr>
        <p:spPr>
          <a:xfrm>
            <a:off x="152400" y="152400"/>
            <a:ext cx="8839200" cy="864332"/>
          </a:xfrm>
          <a:prstGeom prst="rect">
            <a:avLst/>
          </a:prstGeom>
        </p:spPr>
        <p:txBody>
          <a:bodyPr/>
          <a:lstStyle>
            <a:lvl1pPr>
              <a:defRPr sz="3800" b="0">
                <a:solidFill>
                  <a:schemeClr val="tx1"/>
                </a:solidFill>
                <a:latin typeface="Calibri" panose="020F0502020204030204" pitchFamily="34" charset="0"/>
              </a:defRPr>
            </a:lvl1pPr>
          </a:lstStyle>
          <a:p>
            <a:r>
              <a:rPr lang="en-US" noProof="0" dirty="0" smtClean="0"/>
              <a:t>Click to edit Master title style</a:t>
            </a:r>
            <a:endParaRPr lang="en-US" noProof="0" dirty="0"/>
          </a:p>
        </p:txBody>
      </p:sp>
      <p:sp>
        <p:nvSpPr>
          <p:cNvPr id="6"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Footer Placeholder 1"/>
          <p:cNvSpPr>
            <a:spLocks noGrp="1"/>
          </p:cNvSpPr>
          <p:nvPr>
            <p:ph type="ftr" sz="quarter" idx="10"/>
          </p:nvPr>
        </p:nvSpPr>
        <p:spPr/>
        <p:txBody>
          <a:bodyPr/>
          <a:lstStyle/>
          <a:p>
            <a:r>
              <a:rPr lang="en-US" smtClean="0"/>
              <a:t>Zichao Zhang – University of Zurich – How to Run Reproducible SLAM Experiments</a:t>
            </a:r>
            <a:endParaRPr lang="en-US" dirty="0"/>
          </a:p>
        </p:txBody>
      </p:sp>
    </p:spTree>
    <p:extLst>
      <p:ext uri="{BB962C8B-B14F-4D97-AF65-F5344CB8AC3E}">
        <p14:creationId xmlns:p14="http://schemas.microsoft.com/office/powerpoint/2010/main" val="12676933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900336"/>
          </a:xfrm>
          <a:prstGeom prst="rect">
            <a:avLst/>
          </a:prstGeom>
        </p:spPr>
        <p:txBody>
          <a:bodyPr/>
          <a:lstStyle>
            <a:lvl1pPr>
              <a:defRPr sz="3800" b="0">
                <a:solidFill>
                  <a:schemeClr val="tx1"/>
                </a:solidFill>
                <a:latin typeface="Calibri" panose="020F0502020204030204" pitchFamily="34" charset="0"/>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a:xfrm>
            <a:off x="155575" y="1160748"/>
            <a:ext cx="8836025" cy="5380855"/>
          </a:xfrm>
          <a:prstGeom prst="rect">
            <a:avLst/>
          </a:prstGeom>
        </p:spPr>
        <p:txBody>
          <a:bodyPr/>
          <a:lstStyle>
            <a:lvl1pPr>
              <a:lnSpc>
                <a:spcPct val="100000"/>
              </a:lnSpc>
              <a:spcAft>
                <a:spcPts val="600"/>
              </a:spcAft>
              <a:buClrTx/>
              <a:buFont typeface="Wingdings" pitchFamily="2" charset="2"/>
              <a:buChar char="Ø"/>
              <a:defRPr sz="2400">
                <a:latin typeface="Calibri" panose="020F0502020204030204" pitchFamily="34" charset="0"/>
                <a:cs typeface="Times" pitchFamily="18" charset="0"/>
              </a:defRPr>
            </a:lvl1pPr>
            <a:lvl2pPr>
              <a:lnSpc>
                <a:spcPct val="100000"/>
              </a:lnSpc>
              <a:spcAft>
                <a:spcPts val="600"/>
              </a:spcAft>
              <a:buClrTx/>
              <a:defRPr>
                <a:latin typeface="Calibri" panose="020F0502020204030204" pitchFamily="34" charset="0"/>
                <a:cs typeface="Times" pitchFamily="18" charset="0"/>
              </a:defRPr>
            </a:lvl2pPr>
            <a:lvl3pPr>
              <a:lnSpc>
                <a:spcPct val="100000"/>
              </a:lnSpc>
              <a:spcAft>
                <a:spcPts val="600"/>
              </a:spcAft>
              <a:defRPr>
                <a:latin typeface="Calibri" panose="020F0502020204030204" pitchFamily="34" charset="0"/>
                <a:cs typeface="Times" pitchFamily="18" charset="0"/>
              </a:defRPr>
            </a:lvl3pPr>
            <a:lvl4pPr>
              <a:lnSpc>
                <a:spcPct val="100000"/>
              </a:lnSpc>
              <a:spcAft>
                <a:spcPts val="600"/>
              </a:spcAft>
              <a:defRPr>
                <a:latin typeface="Calibri" panose="020F0502020204030204" pitchFamily="34" charset="0"/>
                <a:cs typeface="Times" pitchFamily="18" charset="0"/>
              </a:defRPr>
            </a:lvl4pPr>
            <a:lvl5pPr>
              <a:lnSpc>
                <a:spcPct val="100000"/>
              </a:lnSpc>
              <a:spcAft>
                <a:spcPts val="600"/>
              </a:spcAft>
              <a:defRPr>
                <a:latin typeface="Calibri" panose="020F0502020204030204" pitchFamily="34" charset="0"/>
                <a:cs typeface="Times"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TextBox 7"/>
          <p:cNvSpPr txBox="1">
            <a:spLocks noChangeArrowheads="1"/>
          </p:cNvSpPr>
          <p:nvPr userDrawn="1"/>
        </p:nvSpPr>
        <p:spPr bwMode="auto">
          <a:xfrm>
            <a:off x="8596590" y="6552375"/>
            <a:ext cx="402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lgn="r">
              <a:defRPr/>
            </a:pPr>
            <a:fld id="{B4436C2E-F1D9-4FD1-BE07-537DA525322B}" type="slidenum">
              <a:rPr lang="de-CH" sz="1400" smtClean="0">
                <a:solidFill>
                  <a:srgbClr val="A6A6A6"/>
                </a:solidFill>
                <a:latin typeface="Arial" charset="0"/>
              </a:rPr>
              <a:t>‹#›</a:t>
            </a:fld>
            <a:endParaRPr lang="de-CH" sz="1400" dirty="0" smtClean="0">
              <a:solidFill>
                <a:srgbClr val="A6A6A6"/>
              </a:solidFill>
              <a:latin typeface="Arial" charset="0"/>
            </a:endParaRPr>
          </a:p>
        </p:txBody>
      </p:sp>
      <p:sp>
        <p:nvSpPr>
          <p:cNvPr id="5" name="Footer Placeholder 4"/>
          <p:cNvSpPr>
            <a:spLocks noGrp="1"/>
          </p:cNvSpPr>
          <p:nvPr>
            <p:ph type="ftr" sz="quarter" idx="10"/>
          </p:nvPr>
        </p:nvSpPr>
        <p:spPr/>
        <p:txBody>
          <a:bodyPr/>
          <a:lstStyle/>
          <a:p>
            <a:r>
              <a:rPr lang="en-US" smtClean="0"/>
              <a:t>Zichao Zhang – University of Zurich – How to Run Reproducible SLAM Experiments</a:t>
            </a:r>
            <a:endParaRPr lang="en-US" dirty="0"/>
          </a:p>
        </p:txBody>
      </p:sp>
    </p:spTree>
    <p:extLst>
      <p:ext uri="{BB962C8B-B14F-4D97-AF65-F5344CB8AC3E}">
        <p14:creationId xmlns:p14="http://schemas.microsoft.com/office/powerpoint/2010/main" val="41298418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0" y="6561348"/>
            <a:ext cx="5688124" cy="296040"/>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r>
              <a:rPr lang="en-US" smtClean="0"/>
              <a:t>Zichao Zhang – University of Zurich – How to Run Reproducible SLAM Experiments</a:t>
            </a:r>
            <a:endParaRPr lang="en-US" dirty="0"/>
          </a:p>
        </p:txBody>
      </p:sp>
    </p:spTree>
  </p:cSld>
  <p:clrMap bg1="lt1" tx1="dk1" bg2="lt2" tx2="dk2" accent1="accent1" accent2="accent2" accent3="accent3" accent4="accent4" accent5="accent5" accent6="accent6" hlink="hlink" folHlink="folHlink"/>
  <p:sldLayoutIdLst>
    <p:sldLayoutId id="2147485208" r:id="rId1"/>
    <p:sldLayoutId id="2147485206" r:id="rId2"/>
  </p:sldLayoutIdLst>
  <p:timing>
    <p:tnLst>
      <p:par>
        <p:cTn id="1" dur="indefinite" restart="never" nodeType="tmRoot"/>
      </p:par>
    </p:tnLst>
  </p:timing>
  <p:hf sldNum="0" hdr="0" dt="0"/>
  <p:txStyles>
    <p:titleStyle>
      <a:lvl1pPr algn="l" rtl="0" eaLnBrk="0" fontAlgn="base" hangingPunct="0">
        <a:lnSpc>
          <a:spcPts val="3800"/>
        </a:lnSpc>
        <a:spcBef>
          <a:spcPct val="0"/>
        </a:spcBef>
        <a:spcAft>
          <a:spcPct val="0"/>
        </a:spcAft>
        <a:defRPr sz="3200" b="1">
          <a:solidFill>
            <a:srgbClr val="2A6AB3"/>
          </a:solidFill>
          <a:latin typeface="+mj-lt"/>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p:titleStyle>
    <p:body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mn-lt"/>
          <a:ea typeface="+mn-ea"/>
          <a:cs typeface="+mn-cs"/>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mn-lt"/>
        </a:defRPr>
      </a:lvl2pPr>
      <a:lvl3pPr marL="1143000" indent="-228600" algn="l" rtl="0" eaLnBrk="0" fontAlgn="base" hangingPunct="0">
        <a:lnSpc>
          <a:spcPts val="2400"/>
        </a:lnSpc>
        <a:spcBef>
          <a:spcPts val="400"/>
        </a:spcBef>
        <a:spcAft>
          <a:spcPct val="0"/>
        </a:spcAft>
        <a:buChar char="-"/>
        <a:defRPr>
          <a:solidFill>
            <a:schemeClr val="tx1"/>
          </a:solidFill>
          <a:latin typeface="+mn-lt"/>
        </a:defRPr>
      </a:lvl3pPr>
      <a:lvl4pPr marL="1600200" indent="-228600" algn="l" rtl="0" eaLnBrk="0" fontAlgn="base" hangingPunct="0">
        <a:lnSpc>
          <a:spcPts val="1800"/>
        </a:lnSpc>
        <a:spcBef>
          <a:spcPts val="400"/>
        </a:spcBef>
        <a:spcAft>
          <a:spcPct val="0"/>
        </a:spcAft>
        <a:buFont typeface="Times" charset="0"/>
        <a:buChar char="•"/>
        <a:defRPr sz="1400">
          <a:solidFill>
            <a:schemeClr val="tx1"/>
          </a:solidFill>
          <a:latin typeface="+mn-lt"/>
        </a:defRPr>
      </a:lvl4pPr>
      <a:lvl5pPr marL="2057400" indent="-228600" algn="l" rtl="0" eaLnBrk="0" fontAlgn="base" hangingPunct="0">
        <a:spcBef>
          <a:spcPct val="20000"/>
        </a:spcBef>
        <a:spcAft>
          <a:spcPct val="0"/>
        </a:spcAft>
        <a:buSzPct val="60000"/>
        <a:buChar char="º"/>
        <a:defRPr>
          <a:solidFill>
            <a:schemeClr val="tx1"/>
          </a:solidFill>
          <a:latin typeface="+mn-lt"/>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60.png"/><Relationship Id="rId7" Type="http://schemas.openxmlformats.org/officeDocument/2006/relationships/image" Target="../media/image70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9.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3.png"/><Relationship Id="rId7"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4.png"/><Relationship Id="rId9"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3.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14.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74.png"/><Relationship Id="rId9" Type="http://schemas.openxmlformats.org/officeDocument/2006/relationships/image" Target="../media/image87.png"/></Relationships>
</file>

<file path=ppt/slides/_rels/slide1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PNG"/><Relationship Id="rId9"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21.png"/><Relationship Id="rId12" Type="http://schemas.openxmlformats.org/officeDocument/2006/relationships/image" Target="../media/image1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6.png"/><Relationship Id="rId5" Type="http://schemas.openxmlformats.org/officeDocument/2006/relationships/image" Target="../media/image101.png"/><Relationship Id="rId15" Type="http://schemas.openxmlformats.org/officeDocument/2006/relationships/image" Target="../media/image20.png"/><Relationship Id="rId10" Type="http://schemas.openxmlformats.org/officeDocument/2006/relationships/image" Target="../media/image151.png"/><Relationship Id="rId4" Type="http://schemas.openxmlformats.org/officeDocument/2006/relationships/image" Target="../media/image90.PNG"/><Relationship Id="rId9" Type="http://schemas.openxmlformats.org/officeDocument/2006/relationships/image" Target="../media/image141.PNG"/><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70.png"/><Relationship Id="rId18" Type="http://schemas.openxmlformats.org/officeDocument/2006/relationships/image" Target="../media/image21.png"/><Relationship Id="rId3" Type="http://schemas.openxmlformats.org/officeDocument/2006/relationships/notesSlide" Target="../notesSlides/notesSlide20.xml"/><Relationship Id="rId21" Type="http://schemas.openxmlformats.org/officeDocument/2006/relationships/image" Target="../media/image24.png"/><Relationship Id="rId7" Type="http://schemas.openxmlformats.org/officeDocument/2006/relationships/image" Target="../media/image100.png"/><Relationship Id="rId12" Type="http://schemas.openxmlformats.org/officeDocument/2006/relationships/image" Target="../media/image160.png"/><Relationship Id="rId17" Type="http://schemas.openxmlformats.org/officeDocument/2006/relationships/image" Target="../media/image190.png"/><Relationship Id="rId2" Type="http://schemas.openxmlformats.org/officeDocument/2006/relationships/slideLayout" Target="../slideLayouts/slideLayout2.xml"/><Relationship Id="rId16" Type="http://schemas.openxmlformats.org/officeDocument/2006/relationships/image" Target="../media/image200.png"/><Relationship Id="rId20" Type="http://schemas.openxmlformats.org/officeDocument/2006/relationships/image" Target="../media/image23.png"/><Relationship Id="rId1" Type="http://schemas.openxmlformats.org/officeDocument/2006/relationships/tags" Target="../tags/tag5.xml"/><Relationship Id="rId6" Type="http://schemas.openxmlformats.org/officeDocument/2006/relationships/image" Target="../media/image910.png"/><Relationship Id="rId5" Type="http://schemas.openxmlformats.org/officeDocument/2006/relationships/image" Target="../media/image810.png"/><Relationship Id="rId19" Type="http://schemas.openxmlformats.org/officeDocument/2006/relationships/image" Target="../media/image22.png"/><Relationship Id="rId4" Type="http://schemas.openxmlformats.org/officeDocument/2006/relationships/image" Target="../media/image17.png"/><Relationship Id="rId14" Type="http://schemas.openxmlformats.org/officeDocument/2006/relationships/image" Target="../media/image180.png"/><Relationship Id="rId22"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28.png"/><Relationship Id="rId3" Type="http://schemas.openxmlformats.org/officeDocument/2006/relationships/notesSlide" Target="../notesSlides/notesSlide21.xml"/><Relationship Id="rId7" Type="http://schemas.openxmlformats.org/officeDocument/2006/relationships/image" Target="../media/image230.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slideLayout" Target="../slideLayouts/slideLayout2.xml"/><Relationship Id="rId16" Type="http://schemas.openxmlformats.org/officeDocument/2006/relationships/image" Target="../media/image34.png"/><Relationship Id="rId1" Type="http://schemas.openxmlformats.org/officeDocument/2006/relationships/tags" Target="../tags/tag6.xml"/><Relationship Id="rId6" Type="http://schemas.openxmlformats.org/officeDocument/2006/relationships/image" Target="../media/image220.png"/><Relationship Id="rId11" Type="http://schemas.openxmlformats.org/officeDocument/2006/relationships/image" Target="../media/image29.png"/><Relationship Id="rId5" Type="http://schemas.openxmlformats.org/officeDocument/2006/relationships/image" Target="../media/image250.png"/><Relationship Id="rId15" Type="http://schemas.openxmlformats.org/officeDocument/2006/relationships/image" Target="../media/image33.png"/><Relationship Id="rId10" Type="http://schemas.openxmlformats.org/officeDocument/2006/relationships/image" Target="../media/image911.png"/><Relationship Id="rId4" Type="http://schemas.openxmlformats.org/officeDocument/2006/relationships/image" Target="../media/image17.png"/><Relationship Id="rId9" Type="http://schemas.openxmlformats.org/officeDocument/2006/relationships/image" Target="../media/image27.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38.png"/><Relationship Id="rId18" Type="http://schemas.openxmlformats.org/officeDocument/2006/relationships/image" Target="../media/image41.png"/><Relationship Id="rId3" Type="http://schemas.openxmlformats.org/officeDocument/2006/relationships/image" Target="../media/image17.png"/><Relationship Id="rId7" Type="http://schemas.openxmlformats.org/officeDocument/2006/relationships/image" Target="../media/image110.png"/><Relationship Id="rId12" Type="http://schemas.openxmlformats.org/officeDocument/2006/relationships/image" Target="../media/image37.png"/><Relationship Id="rId17" Type="http://schemas.openxmlformats.org/officeDocument/2006/relationships/image" Target="../media/image330.png"/><Relationship Id="rId2" Type="http://schemas.openxmlformats.org/officeDocument/2006/relationships/notesSlide" Target="../notesSlides/notesSlide22.xml"/><Relationship Id="rId16"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50.png"/><Relationship Id="rId5" Type="http://schemas.openxmlformats.org/officeDocument/2006/relationships/image" Target="../media/image910.png"/><Relationship Id="rId15" Type="http://schemas.openxmlformats.org/officeDocument/2006/relationships/image" Target="../media/image40.png"/><Relationship Id="rId10" Type="http://schemas.openxmlformats.org/officeDocument/2006/relationships/image" Target="../media/image140.png"/><Relationship Id="rId19"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130.png"/><Relationship Id="rId1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6.png"/><Relationship Id="rId3" Type="http://schemas.openxmlformats.org/officeDocument/2006/relationships/image" Target="../media/image381.png"/><Relationship Id="rId7" Type="http://schemas.openxmlformats.org/officeDocument/2006/relationships/image" Target="../media/image400.png"/><Relationship Id="rId12" Type="http://schemas.openxmlformats.org/officeDocument/2006/relationships/image" Target="../media/image45.png"/><Relationship Id="rId2" Type="http://schemas.openxmlformats.org/officeDocument/2006/relationships/image" Target="../media/image43.pn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5" Type="http://schemas.openxmlformats.org/officeDocument/2006/relationships/image" Target="../media/image48.png"/><Relationship Id="rId10" Type="http://schemas.openxmlformats.org/officeDocument/2006/relationships/image" Target="../media/image430.png"/><Relationship Id="rId4" Type="http://schemas.openxmlformats.org/officeDocument/2006/relationships/image" Target="../media/image17.png"/><Relationship Id="rId9" Type="http://schemas.openxmlformats.org/officeDocument/2006/relationships/image" Target="../media/image420.png"/><Relationship Id="rId1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6.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9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411.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10.png"/></Relationships>
</file>

<file path=ppt/slides/_rels/slide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41.png"/><Relationship Id="rId5" Type="http://schemas.openxmlformats.org/officeDocument/2006/relationships/image" Target="../media/image630.png"/><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5" name="Picture 11" descr="http://ase2012.paluno.uni-due.de/wp-content/uploads/2012/05/uzh_ifi_logo_e_pos_align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013"/>
          <a:stretch/>
        </p:blipFill>
        <p:spPr bwMode="auto">
          <a:xfrm>
            <a:off x="6120172" y="116634"/>
            <a:ext cx="2871983" cy="10510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508" y="2096852"/>
            <a:ext cx="91440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3800"/>
              </a:lnSpc>
              <a:spcBef>
                <a:spcPct val="0"/>
              </a:spcBef>
              <a:spcAft>
                <a:spcPct val="0"/>
              </a:spcAft>
              <a:defRPr sz="3800" b="0">
                <a:solidFill>
                  <a:schemeClr val="tx1"/>
                </a:solidFill>
                <a:latin typeface="Gill Sans MT" pitchFamily="34" charset="0"/>
                <a:ea typeface="+mj-ea"/>
                <a:cs typeface="+mj-cs"/>
              </a:defRPr>
            </a:lvl1pPr>
            <a:lvl2pPr algn="l" rtl="0" eaLnBrk="0" fontAlgn="base" hangingPunct="0">
              <a:lnSpc>
                <a:spcPts val="3800"/>
              </a:lnSpc>
              <a:spcBef>
                <a:spcPct val="0"/>
              </a:spcBef>
              <a:spcAft>
                <a:spcPct val="0"/>
              </a:spcAft>
              <a:defRPr sz="3200" b="1">
                <a:solidFill>
                  <a:srgbClr val="2A6AB3"/>
                </a:solidFill>
                <a:latin typeface="Arial" charset="0"/>
              </a:defRPr>
            </a:lvl2pPr>
            <a:lvl3pPr algn="l" rtl="0" eaLnBrk="0" fontAlgn="base" hangingPunct="0">
              <a:lnSpc>
                <a:spcPts val="3800"/>
              </a:lnSpc>
              <a:spcBef>
                <a:spcPct val="0"/>
              </a:spcBef>
              <a:spcAft>
                <a:spcPct val="0"/>
              </a:spcAft>
              <a:defRPr sz="3200" b="1">
                <a:solidFill>
                  <a:srgbClr val="2A6AB3"/>
                </a:solidFill>
                <a:latin typeface="Arial" charset="0"/>
              </a:defRPr>
            </a:lvl3pPr>
            <a:lvl4pPr algn="l" rtl="0" eaLnBrk="0" fontAlgn="base" hangingPunct="0">
              <a:lnSpc>
                <a:spcPts val="3800"/>
              </a:lnSpc>
              <a:spcBef>
                <a:spcPct val="0"/>
              </a:spcBef>
              <a:spcAft>
                <a:spcPct val="0"/>
              </a:spcAft>
              <a:defRPr sz="3200" b="1">
                <a:solidFill>
                  <a:srgbClr val="2A6AB3"/>
                </a:solidFill>
                <a:latin typeface="Arial" charset="0"/>
              </a:defRPr>
            </a:lvl4pPr>
            <a:lvl5pPr algn="l" rtl="0" eaLnBrk="0" fontAlgn="base" hangingPunct="0">
              <a:lnSpc>
                <a:spcPts val="3800"/>
              </a:lnSpc>
              <a:spcBef>
                <a:spcPct val="0"/>
              </a:spcBef>
              <a:spcAft>
                <a:spcPct val="0"/>
              </a:spcAft>
              <a:defRPr sz="3200" b="1">
                <a:solidFill>
                  <a:srgbClr val="2A6AB3"/>
                </a:solidFill>
                <a:latin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pPr algn="ctr" eaLnBrk="1" hangingPunct="1">
              <a:lnSpc>
                <a:spcPct val="100000"/>
              </a:lnSpc>
            </a:pPr>
            <a:r>
              <a:rPr lang="en-US" sz="4000" kern="0" dirty="0" smtClean="0">
                <a:latin typeface="Calibri" panose="020F0502020204030204" pitchFamily="34" charset="0"/>
                <a:cs typeface="Helvetica" pitchFamily="34" charset="0"/>
              </a:rPr>
              <a:t>How to Run</a:t>
            </a:r>
          </a:p>
          <a:p>
            <a:pPr algn="ctr" eaLnBrk="1" hangingPunct="1">
              <a:lnSpc>
                <a:spcPct val="100000"/>
              </a:lnSpc>
            </a:pPr>
            <a:r>
              <a:rPr lang="en-US" sz="4000" kern="0" dirty="0" smtClean="0">
                <a:latin typeface="Calibri" panose="020F0502020204030204" pitchFamily="34" charset="0"/>
                <a:cs typeface="Helvetica" pitchFamily="34" charset="0"/>
              </a:rPr>
              <a:t>Reproducible </a:t>
            </a:r>
            <a:r>
              <a:rPr lang="en-US" altLang="zh-CN" sz="4000" kern="0" dirty="0" smtClean="0">
                <a:latin typeface="Calibri" panose="020F0502020204030204" pitchFamily="34" charset="0"/>
                <a:cs typeface="Helvetica" pitchFamily="34" charset="0"/>
              </a:rPr>
              <a:t>V</a:t>
            </a:r>
            <a:r>
              <a:rPr lang="en-US" sz="4000" kern="0" dirty="0" smtClean="0">
                <a:latin typeface="Calibri" panose="020F0502020204030204" pitchFamily="34" charset="0"/>
                <a:cs typeface="Helvetica" pitchFamily="34" charset="0"/>
              </a:rPr>
              <a:t>isual SLAM Experiments</a:t>
            </a:r>
          </a:p>
          <a:p>
            <a:pPr algn="ctr" eaLnBrk="1" hangingPunct="1">
              <a:lnSpc>
                <a:spcPct val="100000"/>
              </a:lnSpc>
            </a:pPr>
            <a:endParaRPr lang="en-US" sz="4000" kern="0" dirty="0">
              <a:latin typeface="Calibri" panose="020F0502020204030204" pitchFamily="34" charset="0"/>
              <a:cs typeface="Helvetica" pitchFamily="34" charset="0"/>
            </a:endParaRPr>
          </a:p>
          <a:p>
            <a:pPr algn="ctr" eaLnBrk="1" hangingPunct="1">
              <a:lnSpc>
                <a:spcPct val="100000"/>
              </a:lnSpc>
            </a:pPr>
            <a:r>
              <a:rPr lang="en-US" sz="2400" u="sng" kern="0" dirty="0">
                <a:latin typeface="Calibri" panose="020F0502020204030204" pitchFamily="34" charset="0"/>
                <a:cs typeface="Helvetica" pitchFamily="34" charset="0"/>
              </a:rPr>
              <a:t>Zichao </a:t>
            </a:r>
            <a:r>
              <a:rPr lang="en-US" sz="2400" u="sng" kern="0" dirty="0" smtClean="0">
                <a:latin typeface="Calibri" panose="020F0502020204030204" pitchFamily="34" charset="0"/>
                <a:cs typeface="Helvetica" pitchFamily="34" charset="0"/>
              </a:rPr>
              <a:t>Zhang</a:t>
            </a:r>
            <a:r>
              <a:rPr lang="en-US" sz="2400" kern="0" dirty="0" smtClean="0">
                <a:latin typeface="Calibri" panose="020F0502020204030204" pitchFamily="34" charset="0"/>
                <a:cs typeface="Helvetica" pitchFamily="34" charset="0"/>
              </a:rPr>
              <a:t>, Davide Scaramuzza</a:t>
            </a:r>
            <a:endParaRPr lang="en-US" sz="4000" u="sng" kern="0" dirty="0">
              <a:latin typeface="Calibri" panose="020F0502020204030204" pitchFamily="34" charset="0"/>
              <a:cs typeface="Helvetica"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133176"/>
            <a:ext cx="2268252" cy="1315360"/>
          </a:xfrm>
          <a:prstGeom prst="rect">
            <a:avLst/>
          </a:prstGeom>
        </p:spPr>
      </p:pic>
    </p:spTree>
  </p:cSld>
  <p:clrMapOvr>
    <a:masterClrMapping/>
  </p:clrMapOvr>
  <p:transition advTm="766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Trajectory Error (ATE)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800709"/>
                <a:ext cx="8836025" cy="554430"/>
              </a:xfrm>
            </p:spPr>
            <p:txBody>
              <a:bodyPr/>
              <a:lstStyle/>
              <a:p>
                <a:r>
                  <a:rPr lang="en-US" sz="2000" dirty="0" smtClean="0"/>
                  <a:t>From aligned poses: </a:t>
                </a:r>
                <a14:m>
                  <m:oMath xmlns:m="http://schemas.openxmlformats.org/officeDocument/2006/math">
                    <m:sSubSup>
                      <m:sSubSupPr>
                        <m:ctrlPr>
                          <a:rPr lang="en-US" sz="2000" b="0" i="1" smtClean="0">
                            <a:latin typeface="Cambria Math" panose="02040503050406030204" pitchFamily="18" charset="0"/>
                          </a:rPr>
                        </m:ctrlPr>
                      </m:sSubSup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𝑇</m:t>
                                    </m:r>
                                  </m:e>
                                </m:acc>
                              </m:e>
                              <m:sub>
                                <m:r>
                                  <a:rPr lang="en-US" sz="2000" b="0" i="1" smtClean="0">
                                    <a:latin typeface="Cambria Math" panose="02040503050406030204" pitchFamily="18" charset="0"/>
                                  </a:rPr>
                                  <m:t>𝑖</m:t>
                                </m:r>
                              </m:sub>
                            </m:sSub>
                          </m:e>
                        </m:d>
                      </m:e>
                      <m:sub>
                        <m: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sup>
                    </m:sSubSup>
                  </m:oMath>
                </a14:m>
                <a:r>
                  <a:rPr lang="en-US" sz="2000" dirty="0" smtClean="0"/>
                  <a:t>  </a:t>
                </a:r>
                <a14:m>
                  <m:oMath xmlns:m="http://schemas.openxmlformats.org/officeDocument/2006/math">
                    <m:sSubSup>
                      <m:sSubSupPr>
                        <m:ctrlPr>
                          <a:rPr lang="en-US" sz="2000" b="0" i="1" dirty="0" smtClean="0">
                            <a:latin typeface="Cambria Math" panose="02040503050406030204" pitchFamily="18" charset="0"/>
                          </a:rPr>
                        </m:ctrlPr>
                      </m:sSubSupPr>
                      <m:e>
                        <m:d>
                          <m:dPr>
                            <m:begChr m:val="{"/>
                            <m:endChr m:val="}"/>
                            <m:ctrlPr>
                              <a:rPr lang="en-US" sz="2000" b="0" i="1" dirty="0" smtClean="0">
                                <a:latin typeface="Cambria Math" panose="02040503050406030204" pitchFamily="18" charset="0"/>
                              </a:rPr>
                            </m:ctrlPr>
                          </m:dPr>
                          <m:e>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𝑇</m:t>
                                </m:r>
                              </m:e>
                              <m:sub>
                                <m:r>
                                  <a:rPr lang="en-US" sz="2000" b="0" i="1" dirty="0" smtClean="0">
                                    <a:latin typeface="Cambria Math" panose="02040503050406030204" pitchFamily="18" charset="0"/>
                                  </a:rPr>
                                  <m:t>𝑖</m:t>
                                </m:r>
                              </m:sub>
                              <m:sup>
                                <m:r>
                                  <a:rPr lang="en-US" sz="2000" b="0" i="1" dirty="0" smtClean="0">
                                    <a:latin typeface="Cambria Math" panose="02040503050406030204" pitchFamily="18" charset="0"/>
                                  </a:rPr>
                                  <m:t>′</m:t>
                                </m:r>
                              </m:sup>
                            </m:sSubSup>
                          </m:e>
                        </m:d>
                      </m:e>
                      <m:sub>
                        <m:r>
                          <a:rPr lang="en-US" sz="2000" b="0" i="1" dirty="0" smtClean="0">
                            <a:latin typeface="Cambria Math" panose="02040503050406030204" pitchFamily="18" charset="0"/>
                          </a:rPr>
                          <m:t>𝑖</m:t>
                        </m:r>
                        <m:r>
                          <a:rPr lang="en-US" sz="2000" b="0" i="1" dirty="0" smtClean="0">
                            <a:latin typeface="Cambria Math" panose="02040503050406030204" pitchFamily="18" charset="0"/>
                          </a:rPr>
                          <m:t>=0</m:t>
                        </m:r>
                      </m:sub>
                      <m:sup>
                        <m:r>
                          <a:rPr lang="en-US" sz="2000" b="0" i="1" dirty="0" smtClean="0">
                            <a:latin typeface="Cambria Math" panose="02040503050406030204" pitchFamily="18" charset="0"/>
                          </a:rPr>
                          <m:t>𝑁</m:t>
                        </m:r>
                      </m:sup>
                    </m:sSubSup>
                  </m:oMath>
                </a14:m>
                <a:endParaRPr lang="en-US" sz="2000" dirty="0" smtClean="0"/>
              </a:p>
              <a:p>
                <a:pPr marL="0" indent="0">
                  <a:buNone/>
                </a:pPr>
                <a:endParaRPr lang="en-US" sz="20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800709"/>
                <a:ext cx="8836025" cy="554430"/>
              </a:xfrm>
              <a:blipFill rotWithShape="0">
                <a:blip r:embed="rId3"/>
                <a:stretch>
                  <a:fillRect l="-759" b="-6593"/>
                </a:stretch>
              </a:blipFill>
            </p:spPr>
            <p:txBody>
              <a:bodyPr/>
              <a:lstStyle/>
              <a:p>
                <a:r>
                  <a:rPr lang="en-US">
                    <a:noFill/>
                  </a:rPr>
                  <a:t> </a:t>
                </a:r>
              </a:p>
            </p:txBody>
          </p:sp>
        </mc:Fallback>
      </mc:AlternateContent>
      <p:sp>
        <p:nvSpPr>
          <p:cNvPr id="4" name="Rectangle 3"/>
          <p:cNvSpPr/>
          <p:nvPr/>
        </p:nvSpPr>
        <p:spPr>
          <a:xfrm>
            <a:off x="502454" y="1227154"/>
            <a:ext cx="8856984" cy="461665"/>
          </a:xfrm>
          <a:prstGeom prst="rect">
            <a:avLst/>
          </a:prstGeom>
        </p:spPr>
        <p:txBody>
          <a:bodyPr wrap="square">
            <a:spAutoFit/>
          </a:bodyPr>
          <a:lstStyle/>
          <a:p>
            <a:r>
              <a:rPr lang="en-US" sz="1200" dirty="0" smtClean="0">
                <a:solidFill>
                  <a:schemeClr val="bg1">
                    <a:lumMod val="50000"/>
                  </a:schemeClr>
                </a:solidFill>
                <a:latin typeface="Calibri" panose="020F0502020204030204" pitchFamily="34" charset="0"/>
                <a:ea typeface="Microsoft YaHei" panose="020B0503020204020204" pitchFamily="34" charset="-122"/>
              </a:rPr>
              <a:t>Sturm et </a:t>
            </a:r>
            <a:r>
              <a:rPr lang="en-US" sz="1200" dirty="0">
                <a:solidFill>
                  <a:schemeClr val="bg1">
                    <a:lumMod val="50000"/>
                  </a:schemeClr>
                </a:solidFill>
                <a:latin typeface="Calibri" panose="020F0502020204030204" pitchFamily="34" charset="0"/>
                <a:ea typeface="Microsoft YaHei" panose="020B0503020204020204" pitchFamily="34" charset="-122"/>
              </a:rPr>
              <a:t>al. "A benchmark for the evaluation of RGB-D SLAM systems." Intelligent Robots and Systems (IROS), 2012 IEEE/RSJ International Conference on. IEEE, 2012.</a:t>
            </a:r>
            <a:endParaRPr lang="en-US" sz="1200" dirty="0">
              <a:solidFill>
                <a:schemeClr val="bg1">
                  <a:lumMod val="50000"/>
                </a:schemeClr>
              </a:solidFill>
              <a:latin typeface="Calibri" panose="020F0502020204030204" pitchFamily="34" charset="0"/>
            </a:endParaRPr>
          </a:p>
        </p:txBody>
      </p:sp>
      <p:sp>
        <p:nvSpPr>
          <p:cNvPr id="5" name="TextBox 4"/>
          <p:cNvSpPr txBox="1"/>
          <p:nvPr/>
        </p:nvSpPr>
        <p:spPr>
          <a:xfrm>
            <a:off x="503548" y="3503147"/>
            <a:ext cx="7443936" cy="400110"/>
          </a:xfrm>
          <a:prstGeom prst="rect">
            <a:avLst/>
          </a:prstGeom>
          <a:noFill/>
        </p:spPr>
        <p:txBody>
          <a:bodyPr wrap="square" rtlCol="0">
            <a:spAutoFit/>
          </a:bodyPr>
          <a:lstStyle/>
          <a:p>
            <a:r>
              <a:rPr lang="en-US" sz="2000" dirty="0" smtClean="0">
                <a:latin typeface="Calibri" panose="020F0502020204030204" pitchFamily="34" charset="0"/>
              </a:rPr>
              <a:t>Reflect the overall position error of the whole trajectory.</a:t>
            </a:r>
            <a:endParaRPr lang="en-US" sz="2000" dirty="0">
              <a:latin typeface="Calibri" panose="020F0502020204030204" pitchFamily="34" charset="0"/>
            </a:endParaRPr>
          </a:p>
        </p:txBody>
      </p:sp>
      <p:sp>
        <p:nvSpPr>
          <p:cNvPr id="6" name="TextBox 5"/>
          <p:cNvSpPr txBox="1"/>
          <p:nvPr/>
        </p:nvSpPr>
        <p:spPr>
          <a:xfrm>
            <a:off x="166853" y="5293657"/>
            <a:ext cx="8496944"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smtClean="0">
                <a:solidFill>
                  <a:srgbClr val="FF0000"/>
                </a:solidFill>
                <a:latin typeface="Calibri" panose="020F0502020204030204" pitchFamily="34" charset="0"/>
              </a:rPr>
              <a:t>Absolute error can be deceptive</a:t>
            </a:r>
          </a:p>
          <a:p>
            <a:pPr marL="800100" lvl="1" indent="-342900">
              <a:buFont typeface="Arial" panose="020B0604020202020204" pitchFamily="34" charset="0"/>
              <a:buChar char="•"/>
            </a:pPr>
            <a:r>
              <a:rPr lang="en-US" sz="2000" dirty="0" smtClean="0">
                <a:latin typeface="Calibri" panose="020F0502020204030204" pitchFamily="34" charset="0"/>
              </a:rPr>
              <a:t>Depending on </a:t>
            </a:r>
            <a:r>
              <a:rPr lang="en-US" sz="2000" b="1" dirty="0" smtClean="0">
                <a:latin typeface="Calibri" panose="020F0502020204030204" pitchFamily="34" charset="0"/>
              </a:rPr>
              <a:t>where</a:t>
            </a:r>
            <a:r>
              <a:rPr lang="en-US" sz="2000" dirty="0" smtClean="0">
                <a:latin typeface="Calibri" panose="020F0502020204030204" pitchFamily="34" charset="0"/>
              </a:rPr>
              <a:t> the error occurs</a:t>
            </a:r>
          </a:p>
          <a:p>
            <a:pPr marL="800100" lvl="1" indent="-342900">
              <a:buFont typeface="Arial" panose="020B0604020202020204" pitchFamily="34" charset="0"/>
              <a:buChar char="•"/>
            </a:pPr>
            <a:r>
              <a:rPr lang="en-US" sz="2000" dirty="0" smtClean="0">
                <a:latin typeface="Calibri" panose="020F0502020204030204" pitchFamily="34" charset="0"/>
              </a:rPr>
              <a:t>E.g., rotation error at the beginning is likely to lead to large ATE </a:t>
            </a:r>
          </a:p>
        </p:txBody>
      </p:sp>
      <p:grpSp>
        <p:nvGrpSpPr>
          <p:cNvPr id="68" name="Group 67"/>
          <p:cNvGrpSpPr/>
          <p:nvPr/>
        </p:nvGrpSpPr>
        <p:grpSpPr>
          <a:xfrm>
            <a:off x="2221327" y="3936685"/>
            <a:ext cx="4008378" cy="716451"/>
            <a:chOff x="2212308" y="3780920"/>
            <a:chExt cx="4008378" cy="716451"/>
          </a:xfrm>
        </p:grpSpPr>
        <p:grpSp>
          <p:nvGrpSpPr>
            <p:cNvPr id="63" name="Group 62"/>
            <p:cNvGrpSpPr/>
            <p:nvPr/>
          </p:nvGrpSpPr>
          <p:grpSpPr>
            <a:xfrm>
              <a:off x="2230346" y="3780920"/>
              <a:ext cx="3990340" cy="681657"/>
              <a:chOff x="1403648" y="3733172"/>
              <a:chExt cx="3990340" cy="681657"/>
            </a:xfrm>
          </p:grpSpPr>
          <p:grpSp>
            <p:nvGrpSpPr>
              <p:cNvPr id="59" name="Group 58"/>
              <p:cNvGrpSpPr/>
              <p:nvPr/>
            </p:nvGrpSpPr>
            <p:grpSpPr>
              <a:xfrm>
                <a:off x="1403648" y="3840628"/>
                <a:ext cx="3990340" cy="574201"/>
                <a:chOff x="998220" y="3845444"/>
                <a:chExt cx="3990340" cy="574201"/>
              </a:xfrm>
            </p:grpSpPr>
            <p:sp>
              <p:nvSpPr>
                <p:cNvPr id="31" name="Freeform 30"/>
                <p:cNvSpPr/>
                <p:nvPr/>
              </p:nvSpPr>
              <p:spPr bwMode="auto">
                <a:xfrm>
                  <a:off x="998220" y="3845444"/>
                  <a:ext cx="3861812" cy="513196"/>
                </a:xfrm>
                <a:custGeom>
                  <a:avLst/>
                  <a:gdLst>
                    <a:gd name="connsiteX0" fmla="*/ 0 w 6454140"/>
                    <a:gd name="connsiteY0" fmla="*/ 502920 h 502920"/>
                    <a:gd name="connsiteX1" fmla="*/ 1424940 w 6454140"/>
                    <a:gd name="connsiteY1" fmla="*/ 76200 h 502920"/>
                    <a:gd name="connsiteX2" fmla="*/ 3825240 w 6454140"/>
                    <a:gd name="connsiteY2" fmla="*/ 358140 h 502920"/>
                    <a:gd name="connsiteX3" fmla="*/ 6454140 w 6454140"/>
                    <a:gd name="connsiteY3" fmla="*/ 0 h 502920"/>
                  </a:gdLst>
                  <a:ahLst/>
                  <a:cxnLst>
                    <a:cxn ang="0">
                      <a:pos x="connsiteX0" y="connsiteY0"/>
                    </a:cxn>
                    <a:cxn ang="0">
                      <a:pos x="connsiteX1" y="connsiteY1"/>
                    </a:cxn>
                    <a:cxn ang="0">
                      <a:pos x="connsiteX2" y="connsiteY2"/>
                    </a:cxn>
                    <a:cxn ang="0">
                      <a:pos x="connsiteX3" y="connsiteY3"/>
                    </a:cxn>
                  </a:cxnLst>
                  <a:rect l="l" t="t" r="r" b="b"/>
                  <a:pathLst>
                    <a:path w="6454140" h="502920">
                      <a:moveTo>
                        <a:pt x="0" y="502920"/>
                      </a:moveTo>
                      <a:cubicBezTo>
                        <a:pt x="393700" y="301625"/>
                        <a:pt x="787400" y="100330"/>
                        <a:pt x="1424940" y="76200"/>
                      </a:cubicBezTo>
                      <a:cubicBezTo>
                        <a:pt x="2062480" y="52070"/>
                        <a:pt x="2987040" y="370840"/>
                        <a:pt x="3825240" y="358140"/>
                      </a:cubicBezTo>
                      <a:cubicBezTo>
                        <a:pt x="4663440" y="345440"/>
                        <a:pt x="5558790" y="172720"/>
                        <a:pt x="6454140" y="0"/>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2" name="Freeform 31"/>
                <p:cNvSpPr/>
                <p:nvPr/>
              </p:nvSpPr>
              <p:spPr bwMode="auto">
                <a:xfrm>
                  <a:off x="1000760" y="4006963"/>
                  <a:ext cx="3987800" cy="412682"/>
                </a:xfrm>
                <a:custGeom>
                  <a:avLst/>
                  <a:gdLst>
                    <a:gd name="connsiteX0" fmla="*/ 0 w 3987800"/>
                    <a:gd name="connsiteY0" fmla="*/ 346597 h 412682"/>
                    <a:gd name="connsiteX1" fmla="*/ 711200 w 3987800"/>
                    <a:gd name="connsiteY1" fmla="*/ 26557 h 412682"/>
                    <a:gd name="connsiteX2" fmla="*/ 1234440 w 3987800"/>
                    <a:gd name="connsiteY2" fmla="*/ 62117 h 412682"/>
                    <a:gd name="connsiteX3" fmla="*/ 2118360 w 3987800"/>
                    <a:gd name="connsiteY3" fmla="*/ 412637 h 412682"/>
                    <a:gd name="connsiteX4" fmla="*/ 3987800 w 3987800"/>
                    <a:gd name="connsiteY4" fmla="*/ 36717 h 412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7800" h="412682">
                      <a:moveTo>
                        <a:pt x="0" y="346597"/>
                      </a:moveTo>
                      <a:cubicBezTo>
                        <a:pt x="252730" y="210283"/>
                        <a:pt x="505460" y="73970"/>
                        <a:pt x="711200" y="26557"/>
                      </a:cubicBezTo>
                      <a:cubicBezTo>
                        <a:pt x="916940" y="-20856"/>
                        <a:pt x="999913" y="-2230"/>
                        <a:pt x="1234440" y="62117"/>
                      </a:cubicBezTo>
                      <a:cubicBezTo>
                        <a:pt x="1468967" y="126464"/>
                        <a:pt x="1659467" y="416870"/>
                        <a:pt x="2118360" y="412637"/>
                      </a:cubicBezTo>
                      <a:cubicBezTo>
                        <a:pt x="2577253" y="408404"/>
                        <a:pt x="3282526" y="222560"/>
                        <a:pt x="3987800" y="36717"/>
                      </a:cubicBezTo>
                    </a:path>
                  </a:pathLst>
                </a:custGeom>
                <a:noFill/>
                <a:ln w="9525" cap="flat" cmpd="sng" algn="ctr">
                  <a:solidFill>
                    <a:srgbClr val="2A65B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34" name="Straight Connector 33"/>
                <p:cNvCxnSpPr/>
                <p:nvPr/>
              </p:nvCxnSpPr>
              <p:spPr bwMode="auto">
                <a:xfrm>
                  <a:off x="4797444" y="3870844"/>
                  <a:ext cx="128528" cy="198236"/>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36" name="Straight Connector 35"/>
                <p:cNvCxnSpPr/>
                <p:nvPr/>
              </p:nvCxnSpPr>
              <p:spPr bwMode="auto">
                <a:xfrm>
                  <a:off x="4499992" y="3958634"/>
                  <a:ext cx="108012" cy="186828"/>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38" name="Straight Connector 37"/>
                <p:cNvCxnSpPr/>
                <p:nvPr/>
              </p:nvCxnSpPr>
              <p:spPr bwMode="auto">
                <a:xfrm flipH="1">
                  <a:off x="2951820" y="4185084"/>
                  <a:ext cx="72008" cy="221885"/>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40" name="Straight Connector 39"/>
                <p:cNvCxnSpPr/>
                <p:nvPr/>
              </p:nvCxnSpPr>
              <p:spPr bwMode="auto">
                <a:xfrm>
                  <a:off x="1493658" y="4016548"/>
                  <a:ext cx="54006" cy="67909"/>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43" name="Straight Connector 42"/>
                <p:cNvCxnSpPr>
                  <a:endCxn id="32" idx="1"/>
                </p:cNvCxnSpPr>
                <p:nvPr/>
              </p:nvCxnSpPr>
              <p:spPr bwMode="auto">
                <a:xfrm>
                  <a:off x="1655676" y="3958634"/>
                  <a:ext cx="56284" cy="74886"/>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47" name="Straight Connector 46"/>
                <p:cNvCxnSpPr>
                  <a:stCxn id="32" idx="2"/>
                </p:cNvCxnSpPr>
                <p:nvPr/>
              </p:nvCxnSpPr>
              <p:spPr bwMode="auto">
                <a:xfrm flipV="1">
                  <a:off x="2235200" y="3987800"/>
                  <a:ext cx="50800" cy="8128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52" name="Straight Connector 51"/>
                <p:cNvCxnSpPr/>
                <p:nvPr/>
              </p:nvCxnSpPr>
              <p:spPr bwMode="auto">
                <a:xfrm flipV="1">
                  <a:off x="2339752" y="4028440"/>
                  <a:ext cx="72008" cy="84636"/>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57" name="Straight Connector 56"/>
                <p:cNvCxnSpPr>
                  <a:stCxn id="31" idx="2"/>
                </p:cNvCxnSpPr>
                <p:nvPr/>
              </p:nvCxnSpPr>
              <p:spPr bwMode="auto">
                <a:xfrm flipH="1">
                  <a:off x="3231990" y="4210902"/>
                  <a:ext cx="55049" cy="208743"/>
                </a:xfrm>
                <a:prstGeom prst="line">
                  <a:avLst/>
                </a:prstGeom>
                <a:solidFill>
                  <a:schemeClr val="accent1"/>
                </a:solidFill>
                <a:ln w="9525" cap="flat" cmpd="sng" algn="ctr">
                  <a:solidFill>
                    <a:schemeClr val="tx1"/>
                  </a:solidFill>
                  <a:prstDash val="sysDash"/>
                  <a:round/>
                  <a:headEnd type="none" w="med" len="med"/>
                  <a:tailEnd type="none" w="med" len="med"/>
                </a:ln>
                <a:effectLst/>
              </p:spPr>
            </p:cxnSp>
          </p:grpSp>
          <p:sp>
            <p:nvSpPr>
              <p:cNvPr id="60" name="TextBox 59"/>
              <p:cNvSpPr txBox="1"/>
              <p:nvPr/>
            </p:nvSpPr>
            <p:spPr>
              <a:xfrm rot="1000706">
                <a:off x="2899336" y="3952656"/>
                <a:ext cx="432048" cy="338554"/>
              </a:xfrm>
              <a:prstGeom prst="rect">
                <a:avLst/>
              </a:prstGeom>
              <a:noFill/>
            </p:spPr>
            <p:txBody>
              <a:bodyPr wrap="square" rtlCol="0">
                <a:spAutoFit/>
              </a:bodyPr>
              <a:lstStyle/>
              <a:p>
                <a:pPr algn="ctr"/>
                <a:r>
                  <a:rPr lang="en-US" sz="1600" dirty="0" smtClean="0"/>
                  <a:t>…</a:t>
                </a:r>
                <a:endParaRPr lang="en-US" sz="1600" dirty="0"/>
              </a:p>
            </p:txBody>
          </p:sp>
          <p:sp>
            <p:nvSpPr>
              <p:cNvPr id="61" name="TextBox 60"/>
              <p:cNvSpPr txBox="1"/>
              <p:nvPr/>
            </p:nvSpPr>
            <p:spPr>
              <a:xfrm>
                <a:off x="2131646" y="3733172"/>
                <a:ext cx="432048" cy="338554"/>
              </a:xfrm>
              <a:prstGeom prst="rect">
                <a:avLst/>
              </a:prstGeom>
              <a:noFill/>
            </p:spPr>
            <p:txBody>
              <a:bodyPr wrap="square" rtlCol="0">
                <a:spAutoFit/>
              </a:bodyPr>
              <a:lstStyle/>
              <a:p>
                <a:pPr algn="ctr"/>
                <a:r>
                  <a:rPr lang="en-US" sz="1600" dirty="0" smtClean="0"/>
                  <a:t>…</a:t>
                </a:r>
                <a:endParaRPr lang="en-US" sz="1600" dirty="0"/>
              </a:p>
            </p:txBody>
          </p:sp>
          <p:sp>
            <p:nvSpPr>
              <p:cNvPr id="62" name="TextBox 61"/>
              <p:cNvSpPr txBox="1"/>
              <p:nvPr/>
            </p:nvSpPr>
            <p:spPr>
              <a:xfrm rot="20929887">
                <a:off x="4026227" y="4007534"/>
                <a:ext cx="432048" cy="338554"/>
              </a:xfrm>
              <a:prstGeom prst="rect">
                <a:avLst/>
              </a:prstGeom>
              <a:noFill/>
            </p:spPr>
            <p:txBody>
              <a:bodyPr wrap="square" rtlCol="0">
                <a:spAutoFit/>
              </a:bodyPr>
              <a:lstStyle/>
              <a:p>
                <a:pPr algn="ctr"/>
                <a:r>
                  <a:rPr lang="en-US" sz="1600" dirty="0" smtClean="0"/>
                  <a:t>…</a:t>
                </a:r>
                <a:endParaRPr lang="en-US" sz="1600" dirty="0"/>
              </a:p>
            </p:txBody>
          </p:sp>
        </p:grpSp>
        <p:sp>
          <p:nvSpPr>
            <p:cNvPr id="66" name="Rectangle 65"/>
            <p:cNvSpPr/>
            <p:nvPr/>
          </p:nvSpPr>
          <p:spPr bwMode="auto">
            <a:xfrm>
              <a:off x="2212308" y="3885303"/>
              <a:ext cx="324036" cy="6120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8" name="Footer Placeholder 7"/>
          <p:cNvSpPr>
            <a:spLocks noGrp="1"/>
          </p:cNvSpPr>
          <p:nvPr>
            <p:ph type="ftr" sz="quarter" idx="10"/>
          </p:nvPr>
        </p:nvSpPr>
        <p:spPr/>
        <p:txBody>
          <a:bodyPr/>
          <a:lstStyle/>
          <a:p>
            <a:r>
              <a:rPr lang="en-US" smtClean="0"/>
              <a:t>Zichao Zhang – University of Zurich – How to Run Reproducible Visual SLAM Experiments</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143508" y="1673386"/>
                <a:ext cx="8856984" cy="1543179"/>
              </a:xfrm>
              <a:prstGeom prst="rect">
                <a:avLst/>
              </a:prstGeom>
            </p:spPr>
            <p:txBody>
              <a:bodyPr wrap="square">
                <a:spAutoFit/>
              </a:bodyPr>
              <a:lstStyle/>
              <a:p>
                <a:pPr marL="0" indent="0" algn="ctr">
                  <a:buNone/>
                </a:pPr>
                <a14:m>
                  <m:oMathPara xmlns:m="http://schemas.openxmlformats.org/officeDocument/2006/math">
                    <m:oMathParaPr>
                      <m:jc m:val="center"/>
                    </m:oMathParaPr>
                    <m:oMath xmlns:m="http://schemas.openxmlformats.org/officeDocument/2006/math">
                      <m:r>
                        <a:rPr lang="en-US" sz="1800">
                          <a:latin typeface="Cambria Math" panose="02040503050406030204" pitchFamily="18" charset="0"/>
                        </a:rPr>
                        <m:t> </m:t>
                      </m:r>
                      <m:r>
                        <m:rPr>
                          <m:sty m:val="p"/>
                        </m:rPr>
                        <a:rPr lang="en-US" sz="1800">
                          <a:latin typeface="Cambria Math" panose="02040503050406030204" pitchFamily="18" charset="0"/>
                        </a:rPr>
                        <m:t>Δ</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sub>
                      </m:sSub>
                      <m:r>
                        <a:rPr lang="en-US" sz="1800" i="1">
                          <a:latin typeface="Cambria Math" panose="02040503050406030204" pitchFamily="18" charset="0"/>
                        </a:rPr>
                        <m:t>=</m:t>
                      </m:r>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panose="02040503050406030204" pitchFamily="18" charset="0"/>
                                </a:rPr>
                                <m:t>𝑇</m:t>
                              </m:r>
                            </m:e>
                          </m:acc>
                        </m:e>
                        <m:sub>
                          <m:r>
                            <a:rPr lang="en-US" sz="1800" i="1">
                              <a:latin typeface="Cambria Math" panose="02040503050406030204" pitchFamily="18" charset="0"/>
                            </a:rPr>
                            <m:t>𝑖</m:t>
                          </m:r>
                        </m:sub>
                        <m:sup>
                          <m:r>
                            <a:rPr lang="en-US" sz="1800" i="1">
                              <a:latin typeface="Cambria Math" panose="02040503050406030204" pitchFamily="18" charset="0"/>
                            </a:rPr>
                            <m:t>−1</m:t>
                          </m:r>
                        </m:sup>
                      </m:sSubSup>
                      <m:sSubSup>
                        <m:sSubSupPr>
                          <m:ctrlPr>
                            <a:rPr lang="en-US"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sub>
                        <m:sup>
                          <m:r>
                            <a:rPr lang="en-US" sz="1800" i="1">
                              <a:latin typeface="Cambria Math" panose="02040503050406030204" pitchFamily="18" charset="0"/>
                            </a:rPr>
                            <m:t>′</m:t>
                          </m:r>
                        </m:sup>
                      </m:sSubSup>
                      <m:r>
                        <a:rPr lang="en-US" sz="180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panose="02040503050406030204" pitchFamily="18" charset="0"/>
                                          </a:rPr>
                                          <m:t>𝑅</m:t>
                                        </m:r>
                                      </m:e>
                                    </m:acc>
                                  </m:e>
                                  <m:sub>
                                    <m:r>
                                      <a:rPr lang="en-US" sz="1800" i="1">
                                        <a:latin typeface="Cambria Math" panose="02040503050406030204" pitchFamily="18" charset="0"/>
                                      </a:rPr>
                                      <m:t>𝑖</m:t>
                                    </m:r>
                                  </m:sub>
                                  <m:sup>
                                    <m:r>
                                      <a:rPr lang="en-US" sz="1800" i="1">
                                        <a:latin typeface="Cambria Math" panose="02040503050406030204" pitchFamily="18" charset="0"/>
                                      </a:rPr>
                                      <m:t>−1</m:t>
                                    </m:r>
                                  </m:sup>
                                </m:sSubSup>
                              </m:e>
                              <m:e>
                                <m:r>
                                  <a:rPr lang="en-US" sz="1800" i="1">
                                    <a:latin typeface="Cambria Math" panose="02040503050406030204" pitchFamily="18" charset="0"/>
                                  </a:rPr>
                                  <m:t>−</m:t>
                                </m:r>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panose="02040503050406030204" pitchFamily="18" charset="0"/>
                                          </a:rPr>
                                          <m:t>𝑅</m:t>
                                        </m:r>
                                      </m:e>
                                    </m:acc>
                                  </m:e>
                                  <m:sub>
                                    <m:r>
                                      <a:rPr lang="en-US" sz="1800" i="1">
                                        <a:latin typeface="Cambria Math" panose="02040503050406030204" pitchFamily="18" charset="0"/>
                                      </a:rPr>
                                      <m:t>𝑖</m:t>
                                    </m:r>
                                  </m:sub>
                                  <m:sup>
                                    <m:r>
                                      <a:rPr lang="en-US" sz="1800" i="1">
                                        <a:latin typeface="Cambria Math" panose="02040503050406030204" pitchFamily="18" charset="0"/>
                                      </a:rPr>
                                      <m:t>−1</m:t>
                                    </m:r>
                                  </m:sup>
                                </m:sSubSup>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𝑡</m:t>
                                        </m:r>
                                      </m:e>
                                    </m:acc>
                                  </m:e>
                                  <m:sub>
                                    <m:r>
                                      <a:rPr lang="en-US" sz="1800" i="1">
                                        <a:latin typeface="Cambria Math" panose="02040503050406030204" pitchFamily="18" charset="0"/>
                                      </a:rPr>
                                      <m:t>𝑖</m:t>
                                    </m:r>
                                  </m:sub>
                                </m:sSub>
                              </m:e>
                            </m:mr>
                            <m:mr>
                              <m:e>
                                <m:r>
                                  <a:rPr lang="en-US" sz="1800" i="1">
                                    <a:latin typeface="Cambria Math" panose="02040503050406030204" pitchFamily="18" charset="0"/>
                                  </a:rPr>
                                  <m:t>0</m:t>
                                </m:r>
                              </m:e>
                              <m:e>
                                <m:r>
                                  <a:rPr lang="en-US" sz="1800" i="1">
                                    <a:latin typeface="Cambria Math" panose="02040503050406030204" pitchFamily="18" charset="0"/>
                                  </a:rPr>
                                  <m:t>1</m:t>
                                </m:r>
                              </m:e>
                            </m:mr>
                          </m:m>
                        </m:e>
                      </m:d>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m:rPr>
                                        <m:brk m:alnAt="7"/>
                                      </m:rPr>
                                      <a:rPr lang="en-US" sz="1800" i="1">
                                        <a:latin typeface="Cambria Math" panose="02040503050406030204" pitchFamily="18" charset="0"/>
                                      </a:rPr>
                                      <m:t>𝑅</m:t>
                                    </m:r>
                                  </m:e>
                                  <m:sub>
                                    <m:r>
                                      <m:rPr>
                                        <m:brk m:alnAt="7"/>
                                      </m:rPr>
                                      <a:rPr lang="en-US" sz="1800" i="1">
                                        <a:latin typeface="Cambria Math" panose="02040503050406030204" pitchFamily="18" charset="0"/>
                                      </a:rPr>
                                      <m:t>𝑖</m:t>
                                    </m:r>
                                  </m:sub>
                                  <m:sup>
                                    <m:r>
                                      <m:rPr>
                                        <m:brk m:alnAt="7"/>
                                      </m:rPr>
                                      <a:rPr lang="en-US" sz="1800" i="1">
                                        <a:latin typeface="Cambria Math" panose="02040503050406030204" pitchFamily="18" charset="0"/>
                                      </a:rPr>
                                      <m:t>′</m:t>
                                    </m:r>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𝑡</m:t>
                                    </m:r>
                                  </m:e>
                                  <m:sub>
                                    <m:r>
                                      <a:rPr lang="en-US" sz="1800" i="1">
                                        <a:latin typeface="Cambria Math" panose="02040503050406030204" pitchFamily="18" charset="0"/>
                                      </a:rPr>
                                      <m:t>𝑖</m:t>
                                    </m:r>
                                  </m:sub>
                                  <m:sup>
                                    <m:r>
                                      <a:rPr lang="en-US" sz="1800" i="1">
                                        <a:latin typeface="Cambria Math" panose="02040503050406030204" pitchFamily="18" charset="0"/>
                                      </a:rPr>
                                      <m:t>′</m:t>
                                    </m:r>
                                  </m:sup>
                                </m:sSubSup>
                              </m:e>
                            </m:mr>
                            <m:mr>
                              <m:e>
                                <m:r>
                                  <a:rPr lang="en-US" sz="1800" i="1">
                                    <a:latin typeface="Cambria Math" panose="02040503050406030204" pitchFamily="18" charset="0"/>
                                  </a:rPr>
                                  <m:t>0</m:t>
                                </m:r>
                              </m:e>
                              <m:e>
                                <m:r>
                                  <a:rPr lang="en-US" sz="1800" i="1">
                                    <a:latin typeface="Cambria Math" panose="02040503050406030204" pitchFamily="18" charset="0"/>
                                  </a:rPr>
                                  <m:t>1</m:t>
                                </m: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panose="02040503050406030204" pitchFamily="18" charset="0"/>
                                          </a:rPr>
                                          <m:t>𝑅</m:t>
                                        </m:r>
                                      </m:e>
                                    </m:acc>
                                  </m:e>
                                  <m:sub>
                                    <m:r>
                                      <a:rPr lang="en-US" sz="1800" i="1">
                                        <a:latin typeface="Cambria Math" panose="02040503050406030204" pitchFamily="18" charset="0"/>
                                      </a:rPr>
                                      <m:t>𝑖</m:t>
                                    </m:r>
                                  </m:sub>
                                  <m:sup>
                                    <m:r>
                                      <a:rPr lang="en-US" sz="1800" i="1">
                                        <a:latin typeface="Cambria Math" panose="02040503050406030204" pitchFamily="18" charset="0"/>
                                      </a:rPr>
                                      <m:t>−1</m:t>
                                    </m:r>
                                  </m:sup>
                                </m:sSubSup>
                                <m:sSubSup>
                                  <m:sSubSupPr>
                                    <m:ctrlPr>
                                      <a:rPr lang="en-US" sz="1800" i="1">
                                        <a:latin typeface="Cambria Math" panose="02040503050406030204" pitchFamily="18" charset="0"/>
                                      </a:rPr>
                                    </m:ctrlPr>
                                  </m:sSubSupPr>
                                  <m:e>
                                    <m:r>
                                      <m:rPr>
                                        <m:brk m:alnAt="7"/>
                                      </m:rPr>
                                      <a:rPr lang="en-US" sz="1800" i="1">
                                        <a:latin typeface="Cambria Math" panose="02040503050406030204" pitchFamily="18" charset="0"/>
                                      </a:rPr>
                                      <m:t>𝑅</m:t>
                                    </m:r>
                                  </m:e>
                                  <m:sub>
                                    <m:r>
                                      <m:rPr>
                                        <m:brk m:alnAt="7"/>
                                      </m:rPr>
                                      <a:rPr lang="en-US" sz="1800" i="1">
                                        <a:latin typeface="Cambria Math" panose="02040503050406030204" pitchFamily="18" charset="0"/>
                                      </a:rPr>
                                      <m:t>𝑖</m:t>
                                    </m:r>
                                  </m:sub>
                                  <m:sup>
                                    <m:r>
                                      <m:rPr>
                                        <m:brk m:alnAt="7"/>
                                      </m:rPr>
                                      <a:rPr lang="en-US" sz="1800" i="1">
                                        <a:latin typeface="Cambria Math" panose="02040503050406030204" pitchFamily="18" charset="0"/>
                                      </a:rPr>
                                      <m:t>′</m:t>
                                    </m:r>
                                  </m:sup>
                                </m:sSubSup>
                              </m:e>
                              <m:e>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panose="02040503050406030204" pitchFamily="18" charset="0"/>
                                          </a:rPr>
                                          <m:t>𝑅</m:t>
                                        </m:r>
                                      </m:e>
                                    </m:acc>
                                  </m:e>
                                  <m:sub>
                                    <m:r>
                                      <a:rPr lang="en-US" sz="1800" i="1">
                                        <a:latin typeface="Cambria Math" panose="02040503050406030204" pitchFamily="18" charset="0"/>
                                      </a:rPr>
                                      <m:t>𝑖</m:t>
                                    </m:r>
                                  </m:sub>
                                  <m:sup>
                                    <m:r>
                                      <a:rPr lang="en-US" sz="1800" i="1">
                                        <a:latin typeface="Cambria Math" panose="02040503050406030204" pitchFamily="18" charset="0"/>
                                      </a:rPr>
                                      <m:t>−1</m:t>
                                    </m:r>
                                  </m:sup>
                                </m:sSubSup>
                                <m:sSubSup>
                                  <m:sSubSupPr>
                                    <m:ctrlPr>
                                      <a:rPr lang="en-US" sz="1800" i="1">
                                        <a:latin typeface="Cambria Math" panose="02040503050406030204" pitchFamily="18" charset="0"/>
                                      </a:rPr>
                                    </m:ctrlPr>
                                  </m:sSubSupPr>
                                  <m:e>
                                    <m:r>
                                      <a:rPr lang="en-US" sz="1800" i="1">
                                        <a:latin typeface="Cambria Math" panose="02040503050406030204" pitchFamily="18" charset="0"/>
                                      </a:rPr>
                                      <m:t>𝑡</m:t>
                                    </m:r>
                                  </m:e>
                                  <m:sub>
                                    <m:r>
                                      <a:rPr lang="en-US" sz="1800" i="1">
                                        <a:latin typeface="Cambria Math" panose="02040503050406030204" pitchFamily="18" charset="0"/>
                                      </a:rPr>
                                      <m:t>𝑖</m:t>
                                    </m:r>
                                  </m:sub>
                                  <m:sup>
                                    <m:r>
                                      <a:rPr lang="en-US" sz="1800" i="1">
                                        <a:latin typeface="Cambria Math" panose="02040503050406030204" pitchFamily="18" charset="0"/>
                                      </a:rPr>
                                      <m:t>′</m:t>
                                    </m:r>
                                  </m:sup>
                                </m:sSubSup>
                                <m:r>
                                  <a:rPr lang="en-US" sz="1800" i="1">
                                    <a:latin typeface="Cambria Math" panose="02040503050406030204" pitchFamily="18" charset="0"/>
                                  </a:rPr>
                                  <m:t>−</m:t>
                                </m:r>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panose="02040503050406030204" pitchFamily="18" charset="0"/>
                                          </a:rPr>
                                          <m:t>𝑅</m:t>
                                        </m:r>
                                      </m:e>
                                    </m:acc>
                                  </m:e>
                                  <m:sub>
                                    <m:r>
                                      <a:rPr lang="en-US" sz="1800" i="1">
                                        <a:latin typeface="Cambria Math" panose="02040503050406030204" pitchFamily="18" charset="0"/>
                                      </a:rPr>
                                      <m:t>𝑖</m:t>
                                    </m:r>
                                  </m:sub>
                                  <m:sup>
                                    <m:r>
                                      <a:rPr lang="en-US" sz="1800" i="1">
                                        <a:latin typeface="Cambria Math" panose="02040503050406030204" pitchFamily="18" charset="0"/>
                                      </a:rPr>
                                      <m:t>−1</m:t>
                                    </m:r>
                                  </m:sup>
                                </m:sSubSup>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𝑡</m:t>
                                        </m:r>
                                      </m:e>
                                    </m:acc>
                                  </m:e>
                                  <m:sub>
                                    <m:r>
                                      <a:rPr lang="en-US" sz="1800" i="1">
                                        <a:latin typeface="Cambria Math" panose="02040503050406030204" pitchFamily="18" charset="0"/>
                                      </a:rPr>
                                      <m:t>𝑖</m:t>
                                    </m:r>
                                  </m:sub>
                                </m:sSub>
                              </m:e>
                            </m:mr>
                            <m:mr>
                              <m:e>
                                <m:r>
                                  <a:rPr lang="en-US" sz="1800" i="1">
                                    <a:latin typeface="Cambria Math" panose="02040503050406030204" pitchFamily="18" charset="0"/>
                                  </a:rPr>
                                  <m:t>0</m:t>
                                </m:r>
                              </m:e>
                              <m:e>
                                <m:r>
                                  <a:rPr lang="en-US" sz="1800" i="1">
                                    <a:latin typeface="Cambria Math" panose="02040503050406030204" pitchFamily="18" charset="0"/>
                                  </a:rPr>
                                  <m:t>1</m:t>
                                </m:r>
                              </m:e>
                            </m:mr>
                          </m:m>
                        </m:e>
                      </m:d>
                    </m:oMath>
                  </m:oMathPara>
                </a14:m>
                <a:endParaRPr lang="en-US" sz="1800" dirty="0"/>
              </a:p>
              <a:p>
                <a:pPr marL="0" indent="0" algn="ctr">
                  <a:buNone/>
                </a:pPr>
                <a14:m>
                  <m:oMathPara xmlns:m="http://schemas.openxmlformats.org/officeDocument/2006/math">
                    <m:oMathParaPr>
                      <m:jc m:val="center"/>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r>
                            <a:rPr lang="en-US" sz="1600" i="1">
                              <a:latin typeface="Cambria Math" panose="02040503050406030204" pitchFamily="18" charset="0"/>
                            </a:rPr>
                            <m:t>𝐴𝑇𝐸</m:t>
                          </m:r>
                        </m:sub>
                      </m:sSub>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𝑁</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=0</m:t>
                                  </m:r>
                                </m:sub>
                                <m:sup>
                                  <m:r>
                                    <a:rPr lang="en-US" sz="1600" i="1">
                                      <a:latin typeface="Cambria Math" panose="02040503050406030204" pitchFamily="18" charset="0"/>
                                    </a:rPr>
                                    <m:t>𝑁</m:t>
                                  </m:r>
                                </m:sup>
                                <m:e>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𝑅</m:t>
                                                  </m:r>
                                                </m:e>
                                              </m:acc>
                                            </m:e>
                                            <m:sub>
                                              <m:r>
                                                <a:rPr lang="en-US" sz="1600" i="1">
                                                  <a:latin typeface="Cambria Math" panose="02040503050406030204" pitchFamily="18" charset="0"/>
                                                </a:rPr>
                                                <m:t>𝑖</m:t>
                                              </m:r>
                                            </m:sub>
                                            <m:sup>
                                              <m:r>
                                                <a:rPr lang="en-US" sz="1600" i="1">
                                                  <a:latin typeface="Cambria Math" panose="02040503050406030204" pitchFamily="18" charset="0"/>
                                                </a:rPr>
                                                <m:t>−1</m:t>
                                              </m:r>
                                            </m:sup>
                                          </m:sSubSup>
                                          <m:sSubSup>
                                            <m:sSubSupPr>
                                              <m:ctrlPr>
                                                <a:rPr lang="en-US" sz="1600" i="1">
                                                  <a:latin typeface="Cambria Math" panose="02040503050406030204" pitchFamily="18" charset="0"/>
                                                </a:rPr>
                                              </m:ctrlPr>
                                            </m:sSubSupPr>
                                            <m:e>
                                              <m:r>
                                                <a:rPr lang="en-US" sz="1600" i="1">
                                                  <a:latin typeface="Cambria Math" panose="02040503050406030204" pitchFamily="18" charset="0"/>
                                                </a:rPr>
                                                <m:t>𝑡</m:t>
                                              </m:r>
                                            </m:e>
                                            <m:sub>
                                              <m:r>
                                                <a:rPr lang="en-US" sz="1600" i="1">
                                                  <a:latin typeface="Cambria Math" panose="02040503050406030204" pitchFamily="18" charset="0"/>
                                                </a:rPr>
                                                <m:t>𝑖</m:t>
                                              </m:r>
                                            </m:sub>
                                            <m:sup>
                                              <m:r>
                                                <a:rPr lang="en-US" sz="1600" i="1">
                                                  <a:latin typeface="Cambria Math" panose="02040503050406030204" pitchFamily="18" charset="0"/>
                                                </a:rPr>
                                                <m:t>′</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𝑅</m:t>
                                                  </m:r>
                                                </m:e>
                                              </m:acc>
                                            </m:e>
                                            <m:sub>
                                              <m:r>
                                                <a:rPr lang="en-US" sz="1600" i="1">
                                                  <a:latin typeface="Cambria Math" panose="02040503050406030204" pitchFamily="18" charset="0"/>
                                                </a:rPr>
                                                <m:t>𝑖</m:t>
                                              </m:r>
                                            </m:sub>
                                            <m:sup>
                                              <m:r>
                                                <a:rPr lang="en-US" sz="1600" i="1">
                                                  <a:latin typeface="Cambria Math" panose="02040503050406030204" pitchFamily="18" charset="0"/>
                                                </a:rPr>
                                                <m:t>−1</m:t>
                                              </m:r>
                                            </m:sup>
                                          </m:sSubSup>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𝑡</m:t>
                                                  </m:r>
                                                </m:e>
                                              </m:acc>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e>
                          </m:d>
                        </m:e>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oMath>
                  </m:oMathPara>
                </a14:m>
                <a:endParaRPr lang="en-US" sz="1800" dirty="0"/>
              </a:p>
            </p:txBody>
          </p:sp>
        </mc:Choice>
        <mc:Fallback xmlns="">
          <p:sp>
            <p:nvSpPr>
              <p:cNvPr id="10" name="Rectangle 9"/>
              <p:cNvSpPr>
                <a:spLocks noRot="1" noChangeAspect="1" noMove="1" noResize="1" noEditPoints="1" noAdjustHandles="1" noChangeArrowheads="1" noChangeShapeType="1" noTextEdit="1"/>
              </p:cNvSpPr>
              <p:nvPr/>
            </p:nvSpPr>
            <p:spPr>
              <a:xfrm>
                <a:off x="143508" y="1673386"/>
                <a:ext cx="8856984" cy="154317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542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with ATE</a:t>
            </a:r>
            <a:endParaRPr lang="en-US" dirty="0"/>
          </a:p>
        </p:txBody>
      </p:sp>
      <p:sp>
        <p:nvSpPr>
          <p:cNvPr id="12" name="TextBox 11"/>
          <p:cNvSpPr txBox="1"/>
          <p:nvPr/>
        </p:nvSpPr>
        <p:spPr>
          <a:xfrm>
            <a:off x="251520" y="764704"/>
            <a:ext cx="4320480" cy="461665"/>
          </a:xfrm>
          <a:prstGeom prst="rect">
            <a:avLst/>
          </a:prstGeom>
          <a:noFill/>
        </p:spPr>
        <p:txBody>
          <a:bodyPr wrap="square" rtlCol="0">
            <a:spAutoFit/>
          </a:bodyPr>
          <a:lstStyle/>
          <a:p>
            <a:pPr marL="342900" indent="-342900">
              <a:buFont typeface="Wingdings" panose="05000000000000000000" pitchFamily="2" charset="2"/>
              <a:buChar char="Ø"/>
            </a:pPr>
            <a:r>
              <a:rPr lang="en-US" dirty="0" smtClean="0">
                <a:latin typeface="Calibri" panose="020F0502020204030204" pitchFamily="34" charset="0"/>
              </a:rPr>
              <a:t>Example: 1D case</a:t>
            </a:r>
            <a:endParaRPr lang="en-US" dirty="0">
              <a:latin typeface="Calibri" panose="020F0502020204030204" pitchFamily="34" charset="0"/>
            </a:endParaRPr>
          </a:p>
        </p:txBody>
      </p:sp>
      <p:grpSp>
        <p:nvGrpSpPr>
          <p:cNvPr id="42" name="Group 41"/>
          <p:cNvGrpSpPr/>
          <p:nvPr/>
        </p:nvGrpSpPr>
        <p:grpSpPr>
          <a:xfrm>
            <a:off x="290246" y="2064643"/>
            <a:ext cx="3727673" cy="1260638"/>
            <a:chOff x="403666" y="1471749"/>
            <a:chExt cx="3727673" cy="1260638"/>
          </a:xfrm>
        </p:grpSpPr>
        <p:cxnSp>
          <p:nvCxnSpPr>
            <p:cNvPr id="14" name="Straight Arrow Connector 13"/>
            <p:cNvCxnSpPr/>
            <p:nvPr/>
          </p:nvCxnSpPr>
          <p:spPr bwMode="auto">
            <a:xfrm>
              <a:off x="491621" y="2519275"/>
              <a:ext cx="347438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9" name="TextBox 28"/>
                <p:cNvSpPr txBox="1"/>
                <p:nvPr/>
              </p:nvSpPr>
              <p:spPr>
                <a:xfrm>
                  <a:off x="3879312" y="2270722"/>
                  <a:ext cx="2520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3879312" y="2270722"/>
                  <a:ext cx="252027" cy="461665"/>
                </a:xfrm>
                <a:prstGeom prst="rect">
                  <a:avLst/>
                </a:prstGeom>
                <a:blipFill rotWithShape="0">
                  <a:blip r:embed="rId3"/>
                  <a:stretch>
                    <a:fillRect r="-31707"/>
                  </a:stretch>
                </a:blipFill>
              </p:spPr>
              <p:txBody>
                <a:bodyPr/>
                <a:lstStyle/>
                <a:p>
                  <a:r>
                    <a:rPr lang="en-US">
                      <a:noFill/>
                    </a:rPr>
                    <a:t> </a:t>
                  </a:r>
                </a:p>
              </p:txBody>
            </p:sp>
          </mc:Fallback>
        </mc:AlternateContent>
        <p:grpSp>
          <p:nvGrpSpPr>
            <p:cNvPr id="41" name="Group 40"/>
            <p:cNvGrpSpPr/>
            <p:nvPr/>
          </p:nvGrpSpPr>
          <p:grpSpPr>
            <a:xfrm>
              <a:off x="403666" y="1471749"/>
              <a:ext cx="3650296" cy="1139710"/>
              <a:chOff x="363642" y="1452529"/>
              <a:chExt cx="3650296" cy="1139710"/>
            </a:xfrm>
          </p:grpSpPr>
          <p:grpSp>
            <p:nvGrpSpPr>
              <p:cNvPr id="10" name="Group 9"/>
              <p:cNvGrpSpPr/>
              <p:nvPr/>
            </p:nvGrpSpPr>
            <p:grpSpPr>
              <a:xfrm>
                <a:off x="363642" y="1452529"/>
                <a:ext cx="3650296" cy="1139710"/>
                <a:chOff x="323528" y="836712"/>
                <a:chExt cx="3650296" cy="113971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8533" b="3729"/>
                <a:stretch/>
              </p:blipFill>
              <p:spPr>
                <a:xfrm>
                  <a:off x="323528" y="836712"/>
                  <a:ext cx="3650296" cy="877131"/>
                </a:xfrm>
                <a:prstGeom prst="rect">
                  <a:avLst/>
                </a:prstGeom>
              </p:spPr>
            </p:pic>
            <p:sp>
              <p:nvSpPr>
                <p:cNvPr id="6" name="Down Arrow 5"/>
                <p:cNvSpPr/>
                <p:nvPr/>
              </p:nvSpPr>
              <p:spPr bwMode="auto">
                <a:xfrm rot="10800000">
                  <a:off x="1416129" y="1713291"/>
                  <a:ext cx="254850" cy="263131"/>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cxnSp>
            <p:nvCxnSpPr>
              <p:cNvPr id="19" name="Straight Connector 18"/>
              <p:cNvCxnSpPr/>
              <p:nvPr/>
            </p:nvCxnSpPr>
            <p:spPr bwMode="auto">
              <a:xfrm flipV="1">
                <a:off x="1583668" y="1654462"/>
                <a:ext cx="0" cy="55040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0" name="Straight Connector 19"/>
              <p:cNvCxnSpPr/>
              <p:nvPr/>
            </p:nvCxnSpPr>
            <p:spPr bwMode="auto">
              <a:xfrm flipV="1">
                <a:off x="2286489" y="1689258"/>
                <a:ext cx="0" cy="515606"/>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1" name="Straight Connector 20"/>
              <p:cNvCxnSpPr/>
              <p:nvPr/>
            </p:nvCxnSpPr>
            <p:spPr bwMode="auto">
              <a:xfrm flipV="1">
                <a:off x="2987824" y="1689258"/>
                <a:ext cx="0" cy="515606"/>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2" name="Straight Connector 21"/>
              <p:cNvCxnSpPr/>
              <p:nvPr/>
            </p:nvCxnSpPr>
            <p:spPr bwMode="auto">
              <a:xfrm flipV="1">
                <a:off x="3671900" y="1689258"/>
                <a:ext cx="0" cy="515606"/>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5" name="Straight Connector 34"/>
              <p:cNvCxnSpPr/>
              <p:nvPr/>
            </p:nvCxnSpPr>
            <p:spPr bwMode="auto">
              <a:xfrm>
                <a:off x="1251611" y="1808820"/>
                <a:ext cx="33205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36" name="Straight Connector 35"/>
              <p:cNvCxnSpPr/>
              <p:nvPr/>
            </p:nvCxnSpPr>
            <p:spPr bwMode="auto">
              <a:xfrm>
                <a:off x="1965169" y="1808820"/>
                <a:ext cx="33205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37" name="Straight Connector 36"/>
              <p:cNvCxnSpPr/>
              <p:nvPr/>
            </p:nvCxnSpPr>
            <p:spPr bwMode="auto">
              <a:xfrm>
                <a:off x="2655767" y="1808820"/>
                <a:ext cx="33205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38" name="Straight Connector 37"/>
              <p:cNvCxnSpPr/>
              <p:nvPr/>
            </p:nvCxnSpPr>
            <p:spPr bwMode="auto">
              <a:xfrm>
                <a:off x="3383868" y="1808820"/>
                <a:ext cx="28803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grpSp>
      <p:grpSp>
        <p:nvGrpSpPr>
          <p:cNvPr id="44" name="Group 43"/>
          <p:cNvGrpSpPr/>
          <p:nvPr/>
        </p:nvGrpSpPr>
        <p:grpSpPr>
          <a:xfrm>
            <a:off x="4396091" y="2204223"/>
            <a:ext cx="3776309" cy="1092314"/>
            <a:chOff x="4303594" y="1701450"/>
            <a:chExt cx="3776309" cy="1092314"/>
          </a:xfrm>
        </p:grpSpPr>
        <p:grpSp>
          <p:nvGrpSpPr>
            <p:cNvPr id="11" name="Group 10"/>
            <p:cNvGrpSpPr/>
            <p:nvPr/>
          </p:nvGrpSpPr>
          <p:grpSpPr>
            <a:xfrm>
              <a:off x="4303594" y="1703935"/>
              <a:ext cx="3650296" cy="971638"/>
              <a:chOff x="4225180" y="980699"/>
              <a:chExt cx="3650296" cy="971638"/>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 b="69119"/>
              <a:stretch/>
            </p:blipFill>
            <p:spPr>
              <a:xfrm>
                <a:off x="4225180" y="980699"/>
                <a:ext cx="3650296" cy="717766"/>
              </a:xfrm>
              <a:prstGeom prst="rect">
                <a:avLst/>
              </a:prstGeom>
            </p:spPr>
          </p:pic>
          <p:sp>
            <p:nvSpPr>
              <p:cNvPr id="7" name="Down Arrow 6"/>
              <p:cNvSpPr/>
              <p:nvPr/>
            </p:nvSpPr>
            <p:spPr bwMode="auto">
              <a:xfrm rot="10800000">
                <a:off x="7408521" y="1700854"/>
                <a:ext cx="263564" cy="251483"/>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cxnSp>
          <p:nvCxnSpPr>
            <p:cNvPr id="15" name="Straight Arrow Connector 14"/>
            <p:cNvCxnSpPr/>
            <p:nvPr/>
          </p:nvCxnSpPr>
          <p:spPr bwMode="auto">
            <a:xfrm>
              <a:off x="4458361" y="2609396"/>
              <a:ext cx="347438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Connector 22"/>
            <p:cNvCxnSpPr/>
            <p:nvPr/>
          </p:nvCxnSpPr>
          <p:spPr bwMode="auto">
            <a:xfrm flipV="1">
              <a:off x="7662248" y="1701450"/>
              <a:ext cx="0" cy="515606"/>
            </a:xfrm>
            <a:prstGeom prst="line">
              <a:avLst/>
            </a:prstGeom>
            <a:solidFill>
              <a:schemeClr val="accent1"/>
            </a:solidFill>
            <a:ln w="9525" cap="flat" cmpd="sng" algn="ctr">
              <a:solidFill>
                <a:schemeClr val="tx1"/>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30" name="TextBox 29"/>
                <p:cNvSpPr txBox="1"/>
                <p:nvPr/>
              </p:nvSpPr>
              <p:spPr>
                <a:xfrm>
                  <a:off x="7827876" y="2332099"/>
                  <a:ext cx="2520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7876" y="2332099"/>
                  <a:ext cx="252027" cy="461665"/>
                </a:xfrm>
                <a:prstGeom prst="rect">
                  <a:avLst/>
                </a:prstGeom>
                <a:blipFill rotWithShape="0">
                  <a:blip r:embed="rId5"/>
                  <a:stretch>
                    <a:fillRect r="-30952"/>
                  </a:stretch>
                </a:blipFill>
              </p:spPr>
              <p:txBody>
                <a:bodyPr/>
                <a:lstStyle/>
                <a:p>
                  <a:r>
                    <a:rPr lang="en-US">
                      <a:noFill/>
                    </a:rPr>
                    <a:t> </a:t>
                  </a:r>
                </a:p>
              </p:txBody>
            </p:sp>
          </mc:Fallback>
        </mc:AlternateContent>
        <p:cxnSp>
          <p:nvCxnSpPr>
            <p:cNvPr id="40" name="Straight Connector 39"/>
            <p:cNvCxnSpPr/>
            <p:nvPr/>
          </p:nvCxnSpPr>
          <p:spPr bwMode="auto">
            <a:xfrm>
              <a:off x="7346268" y="1880828"/>
              <a:ext cx="315980"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
        <p:nvSpPr>
          <p:cNvPr id="45" name="TextBox 44"/>
          <p:cNvSpPr txBox="1"/>
          <p:nvPr/>
        </p:nvSpPr>
        <p:spPr>
          <a:xfrm>
            <a:off x="251520" y="1614282"/>
            <a:ext cx="3058952" cy="338554"/>
          </a:xfrm>
          <a:prstGeom prst="rect">
            <a:avLst/>
          </a:prstGeom>
          <a:noFill/>
        </p:spPr>
        <p:txBody>
          <a:bodyPr wrap="square" rtlCol="0">
            <a:spAutoFit/>
          </a:bodyPr>
          <a:lstStyle/>
          <a:p>
            <a:r>
              <a:rPr lang="en-US" sz="1600" dirty="0" smtClean="0">
                <a:latin typeface="Calibri" panose="020F0502020204030204" pitchFamily="34" charset="0"/>
              </a:rPr>
              <a:t>Estimation 1: Error occurs early</a:t>
            </a:r>
            <a:endParaRPr lang="en-US" sz="1600" dirty="0">
              <a:latin typeface="Calibri" panose="020F0502020204030204" pitchFamily="34" charset="0"/>
            </a:endParaRPr>
          </a:p>
        </p:txBody>
      </p:sp>
      <p:sp>
        <p:nvSpPr>
          <p:cNvPr id="46" name="TextBox 45"/>
          <p:cNvSpPr txBox="1"/>
          <p:nvPr/>
        </p:nvSpPr>
        <p:spPr>
          <a:xfrm>
            <a:off x="4404298" y="1614282"/>
            <a:ext cx="3042674" cy="338554"/>
          </a:xfrm>
          <a:prstGeom prst="rect">
            <a:avLst/>
          </a:prstGeom>
          <a:noFill/>
        </p:spPr>
        <p:txBody>
          <a:bodyPr wrap="square" rtlCol="0">
            <a:spAutoFit/>
          </a:bodyPr>
          <a:lstStyle/>
          <a:p>
            <a:r>
              <a:rPr lang="en-US" sz="1600" dirty="0" smtClean="0">
                <a:latin typeface="Calibri" panose="020F0502020204030204" pitchFamily="34" charset="0"/>
              </a:rPr>
              <a:t>Estimation 2: Error occurs at last</a:t>
            </a:r>
            <a:endParaRPr lang="en-US" sz="16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47" name="TextBox 46"/>
              <p:cNvSpPr txBox="1"/>
              <p:nvPr/>
            </p:nvSpPr>
            <p:spPr>
              <a:xfrm>
                <a:off x="611671" y="3296537"/>
                <a:ext cx="2892259" cy="7805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𝐴𝑇𝐸</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5</m:t>
                                  </m:r>
                                </m:den>
                              </m:f>
                              <m:r>
                                <m:rPr>
                                  <m:sty m:val="p"/>
                                </m:rPr>
                                <a:rPr lang="en-US" sz="1800" b="0" i="0" smtClean="0">
                                  <a:latin typeface="Cambria Math" panose="02040503050406030204" pitchFamily="18" charset="0"/>
                                </a:rPr>
                                <m:t>Δ</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e>
                          </m:d>
                        </m:e>
                        <m:sup>
                          <m:r>
                            <a:rPr lang="en-US" sz="1800" b="0" i="1" smtClean="0">
                              <a:latin typeface="Cambria Math" panose="02040503050406030204" pitchFamily="18" charset="0"/>
                            </a:rPr>
                            <m:t>1/2</m:t>
                          </m:r>
                        </m:sup>
                      </m:sSup>
                    </m:oMath>
                  </m:oMathPara>
                </a14:m>
                <a:endParaRPr lang="en-US" sz="1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11671" y="3296537"/>
                <a:ext cx="2892259" cy="78053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3369848" y="1715429"/>
                <a:ext cx="3960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𝑥</m:t>
                      </m:r>
                    </m:oMath>
                  </m:oMathPara>
                </a14:m>
                <a:endParaRPr lang="en-US" sz="1800" dirty="0"/>
              </a:p>
            </p:txBody>
          </p:sp>
        </mc:Choice>
        <mc:Fallback xmlns="">
          <p:sp>
            <p:nvSpPr>
              <p:cNvPr id="48" name="TextBox 47"/>
              <p:cNvSpPr txBox="1">
                <a:spLocks noRot="1" noChangeAspect="1" noMove="1" noResize="1" noEditPoints="1" noAdjustHandles="1" noChangeArrowheads="1" noChangeShapeType="1" noTextEdit="1"/>
              </p:cNvSpPr>
              <p:nvPr/>
            </p:nvSpPr>
            <p:spPr>
              <a:xfrm>
                <a:off x="3369848" y="1715429"/>
                <a:ext cx="396044" cy="369332"/>
              </a:xfrm>
              <a:prstGeom prst="rect">
                <a:avLst/>
              </a:prstGeom>
              <a:blipFill rotWithShape="0">
                <a:blip r:embed="rId7"/>
                <a:stretch>
                  <a:fillRect r="-4615"/>
                </a:stretch>
              </a:blipFill>
            </p:spPr>
            <p:txBody>
              <a:bodyPr/>
              <a:lstStyle/>
              <a:p>
                <a:r>
                  <a:rPr lang="en-US">
                    <a:noFill/>
                  </a:rPr>
                  <a:t> </a:t>
                </a:r>
              </a:p>
            </p:txBody>
          </p:sp>
        </mc:Fallback>
      </mc:AlternateContent>
      <p:sp>
        <p:nvSpPr>
          <p:cNvPr id="49" name="Freeform 48"/>
          <p:cNvSpPr/>
          <p:nvPr/>
        </p:nvSpPr>
        <p:spPr bwMode="auto">
          <a:xfrm>
            <a:off x="3411649" y="2022256"/>
            <a:ext cx="100771" cy="396240"/>
          </a:xfrm>
          <a:custGeom>
            <a:avLst/>
            <a:gdLst>
              <a:gd name="connsiteX0" fmla="*/ 100771 w 100771"/>
              <a:gd name="connsiteY0" fmla="*/ 0 h 396240"/>
              <a:gd name="connsiteX1" fmla="*/ 1711 w 100771"/>
              <a:gd name="connsiteY1" fmla="*/ 129540 h 396240"/>
              <a:gd name="connsiteX2" fmla="*/ 47431 w 100771"/>
              <a:gd name="connsiteY2" fmla="*/ 396240 h 396240"/>
            </a:gdLst>
            <a:ahLst/>
            <a:cxnLst>
              <a:cxn ang="0">
                <a:pos x="connsiteX0" y="connsiteY0"/>
              </a:cxn>
              <a:cxn ang="0">
                <a:pos x="connsiteX1" y="connsiteY1"/>
              </a:cxn>
              <a:cxn ang="0">
                <a:pos x="connsiteX2" y="connsiteY2"/>
              </a:cxn>
            </a:cxnLst>
            <a:rect l="l" t="t" r="r" b="b"/>
            <a:pathLst>
              <a:path w="100771" h="396240">
                <a:moveTo>
                  <a:pt x="100771" y="0"/>
                </a:moveTo>
                <a:cubicBezTo>
                  <a:pt x="55686" y="31750"/>
                  <a:pt x="10601" y="63500"/>
                  <a:pt x="1711" y="129540"/>
                </a:cubicBezTo>
                <a:cubicBezTo>
                  <a:pt x="-7179" y="195580"/>
                  <a:pt x="20126" y="295910"/>
                  <a:pt x="47431" y="39624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50" name="TextBox 49"/>
              <p:cNvSpPr txBox="1"/>
              <p:nvPr/>
            </p:nvSpPr>
            <p:spPr>
              <a:xfrm>
                <a:off x="4745922" y="3286240"/>
                <a:ext cx="2892259" cy="7805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𝐴𝑇𝐸</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5</m:t>
                                  </m:r>
                                </m:den>
                              </m:f>
                              <m:r>
                                <m:rPr>
                                  <m:sty m:val="p"/>
                                </m:rPr>
                                <a:rPr lang="en-US" sz="1800" b="0" i="0" smtClean="0">
                                  <a:latin typeface="Cambria Math" panose="02040503050406030204" pitchFamily="18" charset="0"/>
                                </a:rPr>
                                <m:t>Δ</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e>
                          </m:d>
                        </m:e>
                        <m:sup>
                          <m:r>
                            <a:rPr lang="en-US" sz="1800" b="0" i="1" smtClean="0">
                              <a:latin typeface="Cambria Math" panose="02040503050406030204" pitchFamily="18" charset="0"/>
                            </a:rPr>
                            <m:t>1/2</m:t>
                          </m:r>
                        </m:sup>
                      </m:sSup>
                    </m:oMath>
                  </m:oMathPara>
                </a14:m>
                <a:endParaRPr lang="en-US" sz="1800" dirty="0"/>
              </a:p>
            </p:txBody>
          </p:sp>
        </mc:Choice>
        <mc:Fallback xmlns="">
          <p:sp>
            <p:nvSpPr>
              <p:cNvPr id="50" name="TextBox 49"/>
              <p:cNvSpPr txBox="1">
                <a:spLocks noRot="1" noChangeAspect="1" noMove="1" noResize="1" noEditPoints="1" noAdjustHandles="1" noChangeArrowheads="1" noChangeShapeType="1" noTextEdit="1"/>
              </p:cNvSpPr>
              <p:nvPr/>
            </p:nvSpPr>
            <p:spPr>
              <a:xfrm>
                <a:off x="4745922" y="3286240"/>
                <a:ext cx="2892259" cy="780535"/>
              </a:xfrm>
              <a:prstGeom prst="rect">
                <a:avLst/>
              </a:prstGeom>
              <a:blipFill rotWithShape="0">
                <a:blip r:embed="rId8"/>
                <a:stretch>
                  <a:fillRect/>
                </a:stretch>
              </a:blipFill>
            </p:spPr>
            <p:txBody>
              <a:bodyPr/>
              <a:lstStyle/>
              <a:p>
                <a:r>
                  <a:rPr lang="en-US">
                    <a:noFill/>
                  </a:rPr>
                  <a:t> </a:t>
                </a:r>
              </a:p>
            </p:txBody>
          </p:sp>
        </mc:Fallback>
      </mc:AlternateContent>
      <p:sp>
        <p:nvSpPr>
          <p:cNvPr id="52" name="Rectangle 51"/>
          <p:cNvSpPr/>
          <p:nvPr/>
        </p:nvSpPr>
        <p:spPr>
          <a:xfrm>
            <a:off x="611671" y="1118782"/>
            <a:ext cx="8856984" cy="276999"/>
          </a:xfrm>
          <a:prstGeom prst="rect">
            <a:avLst/>
          </a:prstGeom>
        </p:spPr>
        <p:txBody>
          <a:bodyPr wrap="square">
            <a:spAutoFit/>
          </a:bodyPr>
          <a:lstStyle/>
          <a:p>
            <a:r>
              <a:rPr lang="en-US" sz="1200" dirty="0" err="1" smtClean="0">
                <a:solidFill>
                  <a:schemeClr val="bg1">
                    <a:lumMod val="50000"/>
                  </a:schemeClr>
                </a:solidFill>
                <a:latin typeface="Calibri" panose="020F0502020204030204" pitchFamily="34" charset="0"/>
                <a:ea typeface="Microsoft YaHei" panose="020B0503020204020204" pitchFamily="34" charset="-122"/>
              </a:rPr>
              <a:t>Kümmerle</a:t>
            </a:r>
            <a:r>
              <a:rPr lang="en-US" sz="1200" dirty="0" smtClean="0">
                <a:solidFill>
                  <a:schemeClr val="bg1">
                    <a:lumMod val="50000"/>
                  </a:schemeClr>
                </a:solidFill>
                <a:latin typeface="Calibri" panose="020F0502020204030204" pitchFamily="34" charset="0"/>
                <a:ea typeface="Microsoft YaHei" panose="020B0503020204020204" pitchFamily="34" charset="-122"/>
              </a:rPr>
              <a:t> et </a:t>
            </a:r>
            <a:r>
              <a:rPr lang="en-US" sz="1200" dirty="0">
                <a:solidFill>
                  <a:schemeClr val="bg1">
                    <a:lumMod val="50000"/>
                  </a:schemeClr>
                </a:solidFill>
                <a:latin typeface="Calibri" panose="020F0502020204030204" pitchFamily="34" charset="0"/>
                <a:ea typeface="Microsoft YaHei" panose="020B0503020204020204" pitchFamily="34" charset="-122"/>
              </a:rPr>
              <a:t>al. "On measuring the accuracy of SLAM algorithms." Autonomous Robots 27.4 (2009): 387-407.</a:t>
            </a:r>
            <a:endParaRPr lang="en-US" sz="1200" dirty="0">
              <a:solidFill>
                <a:schemeClr val="bg1">
                  <a:lumMod val="50000"/>
                </a:schemeClr>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53" name="TextBox 52"/>
              <p:cNvSpPr txBox="1"/>
              <p:nvPr/>
            </p:nvSpPr>
            <p:spPr>
              <a:xfrm>
                <a:off x="379713" y="4697781"/>
                <a:ext cx="8352928" cy="923330"/>
              </a:xfrm>
              <a:prstGeom prst="rect">
                <a:avLst/>
              </a:prstGeom>
              <a:noFill/>
            </p:spPr>
            <p:txBody>
              <a:bodyPr wrap="square" rtlCol="0">
                <a:spAutoFit/>
              </a:bodyPr>
              <a:lstStyle/>
              <a:p>
                <a:pPr marL="342900" indent="-342900">
                  <a:buFont typeface="Arial" panose="020B0604020202020204" pitchFamily="34" charset="0"/>
                  <a:buChar char="•"/>
                </a:pPr>
                <a:r>
                  <a:rPr lang="en-US" sz="1800" dirty="0" smtClean="0">
                    <a:latin typeface="Calibri" panose="020F0502020204030204" pitchFamily="34" charset="0"/>
                  </a:rPr>
                  <a:t>The error of the two estimations should be equal, because in both cases there is only one step that introduces the same error.</a:t>
                </a:r>
              </a:p>
              <a:p>
                <a:pPr marL="342900" indent="-342900">
                  <a:buFont typeface="Arial" panose="020B0604020202020204" pitchFamily="34" charset="0"/>
                  <a:buChar char="•"/>
                </a:pPr>
                <a:r>
                  <a:rPr lang="en-US" sz="1800" dirty="0" smtClean="0">
                    <a:latin typeface="Calibri" panose="020F0502020204030204" pitchFamily="34" charset="0"/>
                  </a:rPr>
                  <a:t>However,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𝐴𝑇𝐸</m:t>
                        </m:r>
                        <m:r>
                          <a:rPr lang="en-US" sz="1800" b="0" i="1" smtClean="0">
                            <a:latin typeface="Cambria Math" panose="02040503050406030204" pitchFamily="18" charset="0"/>
                          </a:rPr>
                          <m:t>1</m:t>
                        </m:r>
                      </m:sub>
                    </m:sSub>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𝐴𝑇𝐸</m:t>
                        </m:r>
                        <m:r>
                          <a:rPr lang="en-US" sz="1800" b="0" i="1" smtClean="0">
                            <a:latin typeface="Cambria Math" panose="02040503050406030204" pitchFamily="18" charset="0"/>
                          </a:rPr>
                          <m:t>2</m:t>
                        </m:r>
                      </m:sub>
                    </m:sSub>
                  </m:oMath>
                </a14:m>
                <a:endParaRPr lang="en-US" sz="1800" dirty="0">
                  <a:latin typeface="Calibri" panose="020F050202020403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379713" y="4697781"/>
                <a:ext cx="8352928" cy="923330"/>
              </a:xfrm>
              <a:prstGeom prst="rect">
                <a:avLst/>
              </a:prstGeom>
              <a:blipFill rotWithShape="0">
                <a:blip r:embed="rId9"/>
                <a:stretch>
                  <a:fillRect l="-438" t="-3974" b="-9934"/>
                </a:stretch>
              </a:blipFill>
            </p:spPr>
            <p:txBody>
              <a:bodyPr/>
              <a:lstStyle/>
              <a:p>
                <a:r>
                  <a:rPr lang="en-US">
                    <a:noFill/>
                  </a:rPr>
                  <a:t> </a:t>
                </a:r>
              </a:p>
            </p:txBody>
          </p:sp>
        </mc:Fallback>
      </mc:AlternateContent>
      <p:grpSp>
        <p:nvGrpSpPr>
          <p:cNvPr id="59" name="Group 58"/>
          <p:cNvGrpSpPr/>
          <p:nvPr/>
        </p:nvGrpSpPr>
        <p:grpSpPr>
          <a:xfrm>
            <a:off x="3079962" y="803683"/>
            <a:ext cx="1538027" cy="369332"/>
            <a:chOff x="3317645" y="803706"/>
            <a:chExt cx="1538027" cy="369332"/>
          </a:xfrm>
        </p:grpSpPr>
        <p:sp>
          <p:nvSpPr>
            <p:cNvPr id="55" name="Oval 54"/>
            <p:cNvSpPr/>
            <p:nvPr/>
          </p:nvSpPr>
          <p:spPr bwMode="auto">
            <a:xfrm>
              <a:off x="3317645" y="910713"/>
              <a:ext cx="182071" cy="182071"/>
            </a:xfrm>
            <a:prstGeom prst="ellipse">
              <a:avLst/>
            </a:prstGeom>
            <a:solidFill>
              <a:srgbClr val="00D1D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6" name="TextBox 55"/>
            <p:cNvSpPr txBox="1"/>
            <p:nvPr/>
          </p:nvSpPr>
          <p:spPr>
            <a:xfrm>
              <a:off x="3447511" y="803706"/>
              <a:ext cx="1408161" cy="369332"/>
            </a:xfrm>
            <a:prstGeom prst="rect">
              <a:avLst/>
            </a:prstGeom>
            <a:noFill/>
          </p:spPr>
          <p:txBody>
            <a:bodyPr wrap="square" rtlCol="0">
              <a:spAutoFit/>
            </a:bodyPr>
            <a:lstStyle/>
            <a:p>
              <a:r>
                <a:rPr lang="en-US" sz="1800" dirty="0" smtClean="0">
                  <a:latin typeface="Calibri" panose="020F0502020204030204" pitchFamily="34" charset="0"/>
                </a:rPr>
                <a:t>groundtruth</a:t>
              </a:r>
              <a:endParaRPr lang="en-US" sz="1800" dirty="0">
                <a:latin typeface="Calibri" panose="020F0502020204030204" pitchFamily="34" charset="0"/>
              </a:endParaRPr>
            </a:p>
          </p:txBody>
        </p:sp>
      </p:grpSp>
      <p:grpSp>
        <p:nvGrpSpPr>
          <p:cNvPr id="58" name="Group 57"/>
          <p:cNvGrpSpPr/>
          <p:nvPr/>
        </p:nvGrpSpPr>
        <p:grpSpPr>
          <a:xfrm>
            <a:off x="4617990" y="783890"/>
            <a:ext cx="1970234" cy="380413"/>
            <a:chOff x="5476738" y="810340"/>
            <a:chExt cx="1970234" cy="369332"/>
          </a:xfrm>
        </p:grpSpPr>
        <p:sp>
          <p:nvSpPr>
            <p:cNvPr id="54" name="Oval 53"/>
            <p:cNvSpPr/>
            <p:nvPr/>
          </p:nvSpPr>
          <p:spPr bwMode="auto">
            <a:xfrm>
              <a:off x="5476738" y="927281"/>
              <a:ext cx="164693" cy="164693"/>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7" name="TextBox 56"/>
            <p:cNvSpPr txBox="1"/>
            <p:nvPr/>
          </p:nvSpPr>
          <p:spPr>
            <a:xfrm>
              <a:off x="5598560" y="810340"/>
              <a:ext cx="1848412" cy="369332"/>
            </a:xfrm>
            <a:prstGeom prst="rect">
              <a:avLst/>
            </a:prstGeom>
            <a:noFill/>
          </p:spPr>
          <p:txBody>
            <a:bodyPr wrap="square" rtlCol="0">
              <a:spAutoFit/>
            </a:bodyPr>
            <a:lstStyle/>
            <a:p>
              <a:r>
                <a:rPr lang="en-US" sz="1800" dirty="0" smtClean="0">
                  <a:latin typeface="Calibri" panose="020F0502020204030204" pitchFamily="34" charset="0"/>
                </a:rPr>
                <a:t>estimation</a:t>
              </a:r>
              <a:endParaRPr lang="en-US" sz="1800" dirty="0">
                <a:latin typeface="Calibri" panose="020F0502020204030204" pitchFamily="34" charset="0"/>
              </a:endParaRPr>
            </a:p>
          </p:txBody>
        </p:sp>
      </p:grpSp>
      <p:sp>
        <p:nvSpPr>
          <p:cNvPr id="3" name="Footer Placeholder 2"/>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9573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animBg="1"/>
      <p:bldP spid="50"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2113828" y="2899781"/>
            <a:ext cx="2052228" cy="276999"/>
          </a:xfrm>
          <a:prstGeom prst="rect">
            <a:avLst/>
          </a:prstGeom>
          <a:noFill/>
        </p:spPr>
        <p:txBody>
          <a:bodyPr wrap="square" rtlCol="0">
            <a:spAutoFit/>
          </a:bodyPr>
          <a:lstStyle/>
          <a:p>
            <a:r>
              <a:rPr lang="en-US" sz="1200" dirty="0" smtClean="0">
                <a:latin typeface="Calibri" panose="020F0502020204030204" pitchFamily="34" charset="0"/>
              </a:rPr>
              <a:t>Continue for all the frames</a:t>
            </a:r>
            <a:endParaRPr lang="en-US" sz="1200" dirty="0">
              <a:latin typeface="Calibri" panose="020F0502020204030204" pitchFamily="34" charset="0"/>
            </a:endParaRPr>
          </a:p>
        </p:txBody>
      </p:sp>
      <p:sp>
        <p:nvSpPr>
          <p:cNvPr id="25" name="TextBox 24"/>
          <p:cNvSpPr txBox="1"/>
          <p:nvPr/>
        </p:nvSpPr>
        <p:spPr>
          <a:xfrm>
            <a:off x="2127384" y="2800071"/>
            <a:ext cx="1760540" cy="461665"/>
          </a:xfrm>
          <a:prstGeom prst="rect">
            <a:avLst/>
          </a:prstGeom>
          <a:noFill/>
        </p:spPr>
        <p:txBody>
          <a:bodyPr wrap="square" rtlCol="0">
            <a:spAutoFit/>
          </a:bodyPr>
          <a:lstStyle/>
          <a:p>
            <a:r>
              <a:rPr lang="en-US" sz="1200" dirty="0" smtClean="0">
                <a:latin typeface="Calibri" panose="020F0502020204030204" pitchFamily="34" charset="0"/>
              </a:rPr>
              <a:t>The distance is calculated </a:t>
            </a:r>
            <a:r>
              <a:rPr lang="en-US" sz="1200" b="1" dirty="0" smtClean="0">
                <a:latin typeface="Calibri" panose="020F0502020204030204" pitchFamily="34" charset="0"/>
              </a:rPr>
              <a:t>along</a:t>
            </a:r>
            <a:r>
              <a:rPr lang="en-US" sz="1200" dirty="0" smtClean="0">
                <a:latin typeface="Calibri" panose="020F0502020204030204" pitchFamily="34" charset="0"/>
              </a:rPr>
              <a:t> the trajectory.</a:t>
            </a:r>
            <a:endParaRPr lang="en-US" sz="1200" dirty="0">
              <a:latin typeface="Calibri" panose="020F0502020204030204" pitchFamily="34" charset="0"/>
            </a:endParaRPr>
          </a:p>
        </p:txBody>
      </p:sp>
      <p:sp>
        <p:nvSpPr>
          <p:cNvPr id="16" name="Freeform 15"/>
          <p:cNvSpPr/>
          <p:nvPr/>
        </p:nvSpPr>
        <p:spPr bwMode="auto">
          <a:xfrm>
            <a:off x="1592952" y="2464475"/>
            <a:ext cx="3627120" cy="497959"/>
          </a:xfrm>
          <a:custGeom>
            <a:avLst/>
            <a:gdLst>
              <a:gd name="connsiteX0" fmla="*/ 0 w 3627120"/>
              <a:gd name="connsiteY0" fmla="*/ 497959 h 497959"/>
              <a:gd name="connsiteX1" fmla="*/ 830580 w 3627120"/>
              <a:gd name="connsiteY1" fmla="*/ 2659 h 497959"/>
              <a:gd name="connsiteX2" fmla="*/ 2011680 w 3627120"/>
              <a:gd name="connsiteY2" fmla="*/ 299839 h 497959"/>
              <a:gd name="connsiteX3" fmla="*/ 3627120 w 3627120"/>
              <a:gd name="connsiteY3" fmla="*/ 276979 h 497959"/>
            </a:gdLst>
            <a:ahLst/>
            <a:cxnLst>
              <a:cxn ang="0">
                <a:pos x="connsiteX0" y="connsiteY0"/>
              </a:cxn>
              <a:cxn ang="0">
                <a:pos x="connsiteX1" y="connsiteY1"/>
              </a:cxn>
              <a:cxn ang="0">
                <a:pos x="connsiteX2" y="connsiteY2"/>
              </a:cxn>
              <a:cxn ang="0">
                <a:pos x="connsiteX3" y="connsiteY3"/>
              </a:cxn>
            </a:cxnLst>
            <a:rect l="l" t="t" r="r" b="b"/>
            <a:pathLst>
              <a:path w="3627120" h="497959">
                <a:moveTo>
                  <a:pt x="0" y="497959"/>
                </a:moveTo>
                <a:cubicBezTo>
                  <a:pt x="247650" y="266819"/>
                  <a:pt x="495300" y="35679"/>
                  <a:pt x="830580" y="2659"/>
                </a:cubicBezTo>
                <a:cubicBezTo>
                  <a:pt x="1165860" y="-30361"/>
                  <a:pt x="1545590" y="254119"/>
                  <a:pt x="2011680" y="299839"/>
                </a:cubicBezTo>
                <a:cubicBezTo>
                  <a:pt x="2477770" y="345559"/>
                  <a:pt x="3052445" y="311269"/>
                  <a:pt x="3627120" y="276979"/>
                </a:cubicBezTo>
              </a:path>
            </a:pathLst>
          </a:custGeom>
          <a:noFill/>
          <a:ln w="9525" cap="flat" cmpd="sng" algn="ctr">
            <a:solidFill>
              <a:srgbClr val="2A65B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Relative Error</a:t>
            </a:r>
            <a:endParaRPr lang="en-US" dirty="0"/>
          </a:p>
        </p:txBody>
      </p:sp>
      <p:sp>
        <p:nvSpPr>
          <p:cNvPr id="4" name="Rectangle 3"/>
          <p:cNvSpPr/>
          <p:nvPr/>
        </p:nvSpPr>
        <p:spPr>
          <a:xfrm>
            <a:off x="575725" y="1435248"/>
            <a:ext cx="8856984" cy="461665"/>
          </a:xfrm>
          <a:prstGeom prst="rect">
            <a:avLst/>
          </a:prstGeom>
        </p:spPr>
        <p:txBody>
          <a:bodyPr wrap="square">
            <a:spAutoFit/>
          </a:bodyPr>
          <a:lstStyle/>
          <a:p>
            <a:r>
              <a:rPr lang="en-US" sz="1200" dirty="0" smtClean="0">
                <a:solidFill>
                  <a:schemeClr val="bg1">
                    <a:lumMod val="50000"/>
                  </a:schemeClr>
                </a:solidFill>
                <a:latin typeface="Calibri" panose="020F0502020204030204" pitchFamily="34" charset="0"/>
                <a:ea typeface="Microsoft YaHei" panose="020B0503020204020204" pitchFamily="34" charset="-122"/>
              </a:rPr>
              <a:t>Geiger et al. </a:t>
            </a:r>
            <a:r>
              <a:rPr lang="en-US" sz="1200" dirty="0">
                <a:solidFill>
                  <a:schemeClr val="bg1">
                    <a:lumMod val="50000"/>
                  </a:schemeClr>
                </a:solidFill>
                <a:latin typeface="Calibri" panose="020F0502020204030204" pitchFamily="34" charset="0"/>
                <a:ea typeface="Microsoft YaHei" panose="020B0503020204020204" pitchFamily="34" charset="-122"/>
              </a:rPr>
              <a:t>"Are we ready for autonomous driving? the </a:t>
            </a:r>
            <a:r>
              <a:rPr lang="en-US" sz="1200" dirty="0" err="1">
                <a:solidFill>
                  <a:schemeClr val="bg1">
                    <a:lumMod val="50000"/>
                  </a:schemeClr>
                </a:solidFill>
                <a:latin typeface="Calibri" panose="020F0502020204030204" pitchFamily="34" charset="0"/>
                <a:ea typeface="Microsoft YaHei" panose="020B0503020204020204" pitchFamily="34" charset="-122"/>
              </a:rPr>
              <a:t>kitti</a:t>
            </a:r>
            <a:r>
              <a:rPr lang="en-US" sz="1200" dirty="0">
                <a:solidFill>
                  <a:schemeClr val="bg1">
                    <a:lumMod val="50000"/>
                  </a:schemeClr>
                </a:solidFill>
                <a:latin typeface="Calibri" panose="020F0502020204030204" pitchFamily="34" charset="0"/>
                <a:ea typeface="Microsoft YaHei" panose="020B0503020204020204" pitchFamily="34" charset="-122"/>
              </a:rPr>
              <a:t> vision benchmark suite." Computer Vision and Pattern Recognition (CVPR), 2012 IEEE Conference on. IEEE, 2012.</a:t>
            </a:r>
            <a:endParaRPr lang="en-US" sz="1200" dirty="0">
              <a:solidFill>
                <a:schemeClr val="bg1">
                  <a:lumMod val="50000"/>
                </a:schemeClr>
              </a:solidFill>
              <a:latin typeface="Calibri" panose="020F0502020204030204" pitchFamily="34" charset="0"/>
            </a:endParaRPr>
          </a:p>
        </p:txBody>
      </p:sp>
      <p:sp>
        <p:nvSpPr>
          <p:cNvPr id="5" name="Content Placeholder 4"/>
          <p:cNvSpPr>
            <a:spLocks noGrp="1"/>
          </p:cNvSpPr>
          <p:nvPr>
            <p:ph idx="1"/>
          </p:nvPr>
        </p:nvSpPr>
        <p:spPr>
          <a:xfrm>
            <a:off x="575556" y="1220902"/>
            <a:ext cx="8836025" cy="276999"/>
          </a:xfrm>
          <a:prstGeom prst="rect">
            <a:avLst/>
          </a:prstGeom>
        </p:spPr>
        <p:txBody>
          <a:bodyPr wrap="square">
            <a:spAutoFit/>
          </a:bodyPr>
          <a:lstStyle/>
          <a:p>
            <a:pPr marL="0" indent="0">
              <a:buNone/>
            </a:pPr>
            <a:r>
              <a:rPr lang="en-US" sz="1200" dirty="0" err="1" smtClean="0">
                <a:solidFill>
                  <a:schemeClr val="bg1">
                    <a:lumMod val="50000"/>
                  </a:schemeClr>
                </a:solidFill>
                <a:latin typeface="Calibri" panose="020F0502020204030204" pitchFamily="34" charset="0"/>
                <a:ea typeface="Microsoft YaHei" panose="020B0503020204020204" pitchFamily="34" charset="-122"/>
              </a:rPr>
              <a:t>Kümmerle</a:t>
            </a:r>
            <a:r>
              <a:rPr lang="en-US" sz="1200" dirty="0" smtClean="0">
                <a:solidFill>
                  <a:schemeClr val="bg1">
                    <a:lumMod val="50000"/>
                  </a:schemeClr>
                </a:solidFill>
                <a:latin typeface="Calibri" panose="020F0502020204030204" pitchFamily="34" charset="0"/>
                <a:ea typeface="Microsoft YaHei" panose="020B0503020204020204" pitchFamily="34" charset="-122"/>
              </a:rPr>
              <a:t> et </a:t>
            </a:r>
            <a:r>
              <a:rPr lang="en-US" sz="1200" dirty="0">
                <a:solidFill>
                  <a:schemeClr val="bg1">
                    <a:lumMod val="50000"/>
                  </a:schemeClr>
                </a:solidFill>
                <a:latin typeface="Calibri" panose="020F0502020204030204" pitchFamily="34" charset="0"/>
                <a:ea typeface="Microsoft YaHei" panose="020B0503020204020204" pitchFamily="34" charset="-122"/>
              </a:rPr>
              <a:t>al. "On measuring the accuracy of SLAM algorithms." Autonomous Robots 27.4 (2009): 387-407.</a:t>
            </a:r>
            <a:endParaRPr lang="en-US" sz="1200" dirty="0">
              <a:solidFill>
                <a:schemeClr val="bg1">
                  <a:lumMod val="50000"/>
                </a:schemeClr>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166504" y="851692"/>
                <a:ext cx="8496944"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latin typeface="Calibri" panose="020F0502020204030204" pitchFamily="34" charset="0"/>
                  </a:rPr>
                  <a:t>As a function of traveled distance </a:t>
                </a:r>
                <a14:m>
                  <m:oMath xmlns:m="http://schemas.openxmlformats.org/officeDocument/2006/math">
                    <m:r>
                      <a:rPr lang="en-US" sz="2000" b="0" i="1" smtClean="0">
                        <a:latin typeface="Cambria Math" panose="02040503050406030204" pitchFamily="18" charset="0"/>
                      </a:rPr>
                      <m:t>𝑑</m:t>
                    </m:r>
                  </m:oMath>
                </a14:m>
                <a:r>
                  <a:rPr lang="en-US" sz="2000" dirty="0" smtClean="0">
                    <a:latin typeface="Calibri" panose="020F0502020204030204" pitchFamily="34" charset="0"/>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166504" y="851692"/>
                <a:ext cx="8496944" cy="400110"/>
              </a:xfrm>
              <a:prstGeom prst="rect">
                <a:avLst/>
              </a:prstGeom>
              <a:blipFill rotWithShape="0">
                <a:blip r:embed="rId3"/>
                <a:stretch>
                  <a:fillRect l="-646" t="-9231" b="-27692"/>
                </a:stretch>
              </a:blipFill>
            </p:spPr>
            <p:txBody>
              <a:bodyPr/>
              <a:lstStyle/>
              <a:p>
                <a:r>
                  <a:rPr lang="en-US">
                    <a:noFill/>
                  </a:rPr>
                  <a:t> </a:t>
                </a:r>
              </a:p>
            </p:txBody>
          </p:sp>
        </mc:Fallback>
      </mc:AlternateContent>
      <p:sp>
        <p:nvSpPr>
          <p:cNvPr id="6" name="TextBox 5"/>
          <p:cNvSpPr txBox="1"/>
          <p:nvPr/>
        </p:nvSpPr>
        <p:spPr>
          <a:xfrm>
            <a:off x="-43252" y="2599119"/>
            <a:ext cx="1368152" cy="369332"/>
          </a:xfrm>
          <a:prstGeom prst="rect">
            <a:avLst/>
          </a:prstGeom>
          <a:noFill/>
        </p:spPr>
        <p:txBody>
          <a:bodyPr wrap="square" rtlCol="0">
            <a:spAutoFit/>
          </a:bodyPr>
          <a:lstStyle/>
          <a:p>
            <a:r>
              <a:rPr lang="en-US" sz="1800" dirty="0" smtClean="0">
                <a:latin typeface="Calibri" panose="020F0502020204030204" pitchFamily="34" charset="0"/>
              </a:rPr>
              <a:t>Groundtruth</a:t>
            </a:r>
            <a:endParaRPr lang="en-US" sz="18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503548" y="1866013"/>
                <a:ext cx="7704856" cy="400110"/>
              </a:xfrm>
              <a:prstGeom prst="rect">
                <a:avLst/>
              </a:prstGeom>
              <a:noFill/>
            </p:spPr>
            <p:txBody>
              <a:bodyPr wrap="square" rtlCol="0">
                <a:spAutoFit/>
              </a:bodyPr>
              <a:lstStyle/>
              <a:p>
                <a:r>
                  <a:rPr lang="en-US" sz="2000" dirty="0" smtClean="0">
                    <a:latin typeface="Calibri" panose="020F0502020204030204" pitchFamily="34" charset="0"/>
                  </a:rPr>
                  <a:t>1. Collect frames that are distance </a:t>
                </a:r>
                <a14:m>
                  <m:oMath xmlns:m="http://schemas.openxmlformats.org/officeDocument/2006/math">
                    <m:r>
                      <a:rPr lang="en-US" sz="2000" b="0" i="1" smtClean="0">
                        <a:latin typeface="Cambria Math" panose="02040503050406030204" pitchFamily="18" charset="0"/>
                      </a:rPr>
                      <m:t>𝑑</m:t>
                    </m:r>
                  </m:oMath>
                </a14:m>
                <a:r>
                  <a:rPr lang="en-US" sz="2000" dirty="0" smtClean="0">
                    <a:latin typeface="Calibri" panose="020F0502020204030204" pitchFamily="34" charset="0"/>
                  </a:rPr>
                  <a:t> away</a:t>
                </a:r>
                <a:endParaRPr lang="en-US" sz="2000" dirty="0">
                  <a:latin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03548" y="1866013"/>
                <a:ext cx="7704856" cy="400110"/>
              </a:xfrm>
              <a:prstGeom prst="rect">
                <a:avLst/>
              </a:prstGeom>
              <a:blipFill rotWithShape="0">
                <a:blip r:embed="rId4"/>
                <a:stretch>
                  <a:fillRect l="-870" t="-7576" b="-25758"/>
                </a:stretch>
              </a:blipFill>
            </p:spPr>
            <p:txBody>
              <a:bodyPr/>
              <a:lstStyle/>
              <a:p>
                <a:r>
                  <a:rPr lang="en-US">
                    <a:noFill/>
                  </a:rPr>
                  <a:t> </a:t>
                </a:r>
              </a:p>
            </p:txBody>
          </p:sp>
        </mc:Fallback>
      </mc:AlternateContent>
      <p:sp>
        <p:nvSpPr>
          <p:cNvPr id="20" name="Freeform 19"/>
          <p:cNvSpPr/>
          <p:nvPr/>
        </p:nvSpPr>
        <p:spPr bwMode="auto">
          <a:xfrm>
            <a:off x="1590040" y="2672325"/>
            <a:ext cx="345440" cy="284480"/>
          </a:xfrm>
          <a:custGeom>
            <a:avLst/>
            <a:gdLst>
              <a:gd name="connsiteX0" fmla="*/ 0 w 345440"/>
              <a:gd name="connsiteY0" fmla="*/ 284480 h 284480"/>
              <a:gd name="connsiteX1" fmla="*/ 152400 w 345440"/>
              <a:gd name="connsiteY1" fmla="*/ 162560 h 284480"/>
              <a:gd name="connsiteX2" fmla="*/ 345440 w 345440"/>
              <a:gd name="connsiteY2" fmla="*/ 0 h 284480"/>
            </a:gdLst>
            <a:ahLst/>
            <a:cxnLst>
              <a:cxn ang="0">
                <a:pos x="connsiteX0" y="connsiteY0"/>
              </a:cxn>
              <a:cxn ang="0">
                <a:pos x="connsiteX1" y="connsiteY1"/>
              </a:cxn>
              <a:cxn ang="0">
                <a:pos x="connsiteX2" y="connsiteY2"/>
              </a:cxn>
            </a:cxnLst>
            <a:rect l="l" t="t" r="r" b="b"/>
            <a:pathLst>
              <a:path w="345440" h="284480">
                <a:moveTo>
                  <a:pt x="0" y="284480"/>
                </a:moveTo>
                <a:cubicBezTo>
                  <a:pt x="47836" y="245956"/>
                  <a:pt x="94827" y="209973"/>
                  <a:pt x="152400" y="162560"/>
                </a:cubicBezTo>
                <a:cubicBezTo>
                  <a:pt x="209973" y="115147"/>
                  <a:pt x="345440" y="0"/>
                  <a:pt x="345440" y="0"/>
                </a:cubicBezTo>
              </a:path>
            </a:pathLst>
          </a:cu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1" name="Freeform 20"/>
          <p:cNvSpPr/>
          <p:nvPr/>
        </p:nvSpPr>
        <p:spPr bwMode="auto">
          <a:xfrm>
            <a:off x="1722120" y="2575805"/>
            <a:ext cx="360680" cy="274320"/>
          </a:xfrm>
          <a:custGeom>
            <a:avLst/>
            <a:gdLst>
              <a:gd name="connsiteX0" fmla="*/ 0 w 360680"/>
              <a:gd name="connsiteY0" fmla="*/ 274320 h 274320"/>
              <a:gd name="connsiteX1" fmla="*/ 213360 w 360680"/>
              <a:gd name="connsiteY1" fmla="*/ 91440 h 274320"/>
              <a:gd name="connsiteX2" fmla="*/ 360680 w 360680"/>
              <a:gd name="connsiteY2" fmla="*/ 0 h 274320"/>
            </a:gdLst>
            <a:ahLst/>
            <a:cxnLst>
              <a:cxn ang="0">
                <a:pos x="connsiteX0" y="connsiteY0"/>
              </a:cxn>
              <a:cxn ang="0">
                <a:pos x="connsiteX1" y="connsiteY1"/>
              </a:cxn>
              <a:cxn ang="0">
                <a:pos x="connsiteX2" y="connsiteY2"/>
              </a:cxn>
            </a:cxnLst>
            <a:rect l="l" t="t" r="r" b="b"/>
            <a:pathLst>
              <a:path w="360680" h="274320">
                <a:moveTo>
                  <a:pt x="0" y="274320"/>
                </a:moveTo>
                <a:cubicBezTo>
                  <a:pt x="76623" y="205740"/>
                  <a:pt x="153247" y="137160"/>
                  <a:pt x="213360" y="91440"/>
                </a:cubicBezTo>
                <a:cubicBezTo>
                  <a:pt x="273473" y="45720"/>
                  <a:pt x="333587" y="14393"/>
                  <a:pt x="360680" y="0"/>
                </a:cubicBez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2" name="Freeform 21"/>
          <p:cNvSpPr/>
          <p:nvPr/>
        </p:nvSpPr>
        <p:spPr bwMode="auto">
          <a:xfrm>
            <a:off x="1955800" y="2479285"/>
            <a:ext cx="375920" cy="172720"/>
          </a:xfrm>
          <a:custGeom>
            <a:avLst/>
            <a:gdLst>
              <a:gd name="connsiteX0" fmla="*/ 0 w 375920"/>
              <a:gd name="connsiteY0" fmla="*/ 172720 h 172720"/>
              <a:gd name="connsiteX1" fmla="*/ 198120 w 375920"/>
              <a:gd name="connsiteY1" fmla="*/ 60960 h 172720"/>
              <a:gd name="connsiteX2" fmla="*/ 375920 w 375920"/>
              <a:gd name="connsiteY2" fmla="*/ 0 h 172720"/>
            </a:gdLst>
            <a:ahLst/>
            <a:cxnLst>
              <a:cxn ang="0">
                <a:pos x="connsiteX0" y="connsiteY0"/>
              </a:cxn>
              <a:cxn ang="0">
                <a:pos x="connsiteX1" y="connsiteY1"/>
              </a:cxn>
              <a:cxn ang="0">
                <a:pos x="connsiteX2" y="connsiteY2"/>
              </a:cxn>
            </a:cxnLst>
            <a:rect l="l" t="t" r="r" b="b"/>
            <a:pathLst>
              <a:path w="375920" h="172720">
                <a:moveTo>
                  <a:pt x="0" y="172720"/>
                </a:moveTo>
                <a:cubicBezTo>
                  <a:pt x="67733" y="131233"/>
                  <a:pt x="135467" y="89747"/>
                  <a:pt x="198120" y="60960"/>
                </a:cubicBezTo>
                <a:cubicBezTo>
                  <a:pt x="260773" y="32173"/>
                  <a:pt x="318346" y="16086"/>
                  <a:pt x="375920" y="0"/>
                </a:cubicBez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4" name="Freeform 23"/>
          <p:cNvSpPr/>
          <p:nvPr/>
        </p:nvSpPr>
        <p:spPr bwMode="auto">
          <a:xfrm>
            <a:off x="2159000" y="2466854"/>
            <a:ext cx="492760" cy="63231"/>
          </a:xfrm>
          <a:custGeom>
            <a:avLst/>
            <a:gdLst>
              <a:gd name="connsiteX0" fmla="*/ 0 w 492760"/>
              <a:gd name="connsiteY0" fmla="*/ 63231 h 63231"/>
              <a:gd name="connsiteX1" fmla="*/ 213360 w 492760"/>
              <a:gd name="connsiteY1" fmla="*/ 7351 h 63231"/>
              <a:gd name="connsiteX2" fmla="*/ 416560 w 492760"/>
              <a:gd name="connsiteY2" fmla="*/ 2271 h 63231"/>
              <a:gd name="connsiteX3" fmla="*/ 492760 w 492760"/>
              <a:gd name="connsiteY3" fmla="*/ 22591 h 63231"/>
            </a:gdLst>
            <a:ahLst/>
            <a:cxnLst>
              <a:cxn ang="0">
                <a:pos x="connsiteX0" y="connsiteY0"/>
              </a:cxn>
              <a:cxn ang="0">
                <a:pos x="connsiteX1" y="connsiteY1"/>
              </a:cxn>
              <a:cxn ang="0">
                <a:pos x="connsiteX2" y="connsiteY2"/>
              </a:cxn>
              <a:cxn ang="0">
                <a:pos x="connsiteX3" y="connsiteY3"/>
              </a:cxn>
            </a:cxnLst>
            <a:rect l="l" t="t" r="r" b="b"/>
            <a:pathLst>
              <a:path w="492760" h="63231">
                <a:moveTo>
                  <a:pt x="0" y="63231"/>
                </a:moveTo>
                <a:cubicBezTo>
                  <a:pt x="71966" y="40371"/>
                  <a:pt x="143933" y="17511"/>
                  <a:pt x="213360" y="7351"/>
                </a:cubicBezTo>
                <a:cubicBezTo>
                  <a:pt x="282787" y="-2809"/>
                  <a:pt x="369993" y="-269"/>
                  <a:pt x="416560" y="2271"/>
                </a:cubicBezTo>
                <a:cubicBezTo>
                  <a:pt x="463127" y="4811"/>
                  <a:pt x="477943" y="13701"/>
                  <a:pt x="492760" y="22591"/>
                </a:cubicBez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8" name="Freeform 27"/>
          <p:cNvSpPr/>
          <p:nvPr/>
        </p:nvSpPr>
        <p:spPr bwMode="auto">
          <a:xfrm>
            <a:off x="2762250" y="2512305"/>
            <a:ext cx="388620" cy="140970"/>
          </a:xfrm>
          <a:custGeom>
            <a:avLst/>
            <a:gdLst>
              <a:gd name="connsiteX0" fmla="*/ 0 w 388620"/>
              <a:gd name="connsiteY0" fmla="*/ 0 h 140970"/>
              <a:gd name="connsiteX1" fmla="*/ 209550 w 388620"/>
              <a:gd name="connsiteY1" fmla="*/ 76200 h 140970"/>
              <a:gd name="connsiteX2" fmla="*/ 388620 w 388620"/>
              <a:gd name="connsiteY2" fmla="*/ 140970 h 140970"/>
            </a:gdLst>
            <a:ahLst/>
            <a:cxnLst>
              <a:cxn ang="0">
                <a:pos x="connsiteX0" y="connsiteY0"/>
              </a:cxn>
              <a:cxn ang="0">
                <a:pos x="connsiteX1" y="connsiteY1"/>
              </a:cxn>
              <a:cxn ang="0">
                <a:pos x="connsiteX2" y="connsiteY2"/>
              </a:cxn>
            </a:cxnLst>
            <a:rect l="l" t="t" r="r" b="b"/>
            <a:pathLst>
              <a:path w="388620" h="140970">
                <a:moveTo>
                  <a:pt x="0" y="0"/>
                </a:moveTo>
                <a:lnTo>
                  <a:pt x="209550" y="76200"/>
                </a:lnTo>
                <a:lnTo>
                  <a:pt x="388620" y="140970"/>
                </a:ln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9" name="Freeform 28"/>
          <p:cNvSpPr/>
          <p:nvPr/>
        </p:nvSpPr>
        <p:spPr bwMode="auto">
          <a:xfrm>
            <a:off x="3440430" y="2733285"/>
            <a:ext cx="381000" cy="49530"/>
          </a:xfrm>
          <a:custGeom>
            <a:avLst/>
            <a:gdLst>
              <a:gd name="connsiteX0" fmla="*/ 0 w 381000"/>
              <a:gd name="connsiteY0" fmla="*/ 0 h 49530"/>
              <a:gd name="connsiteX1" fmla="*/ 140970 w 381000"/>
              <a:gd name="connsiteY1" fmla="*/ 30480 h 49530"/>
              <a:gd name="connsiteX2" fmla="*/ 381000 w 381000"/>
              <a:gd name="connsiteY2" fmla="*/ 49530 h 49530"/>
            </a:gdLst>
            <a:ahLst/>
            <a:cxnLst>
              <a:cxn ang="0">
                <a:pos x="connsiteX0" y="connsiteY0"/>
              </a:cxn>
              <a:cxn ang="0">
                <a:pos x="connsiteX1" y="connsiteY1"/>
              </a:cxn>
              <a:cxn ang="0">
                <a:pos x="connsiteX2" y="connsiteY2"/>
              </a:cxn>
            </a:cxnLst>
            <a:rect l="l" t="t" r="r" b="b"/>
            <a:pathLst>
              <a:path w="381000" h="49530">
                <a:moveTo>
                  <a:pt x="0" y="0"/>
                </a:moveTo>
                <a:cubicBezTo>
                  <a:pt x="38735" y="11112"/>
                  <a:pt x="77470" y="22225"/>
                  <a:pt x="140970" y="30480"/>
                </a:cubicBezTo>
                <a:cubicBezTo>
                  <a:pt x="204470" y="38735"/>
                  <a:pt x="381000" y="49530"/>
                  <a:pt x="381000" y="49530"/>
                </a:cubicBez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0" name="Freeform 29"/>
          <p:cNvSpPr/>
          <p:nvPr/>
        </p:nvSpPr>
        <p:spPr bwMode="auto">
          <a:xfrm>
            <a:off x="4434840" y="2770285"/>
            <a:ext cx="411480" cy="12530"/>
          </a:xfrm>
          <a:custGeom>
            <a:avLst/>
            <a:gdLst>
              <a:gd name="connsiteX0" fmla="*/ 0 w 411480"/>
              <a:gd name="connsiteY0" fmla="*/ 12530 h 12530"/>
              <a:gd name="connsiteX1" fmla="*/ 266700 w 411480"/>
              <a:gd name="connsiteY1" fmla="*/ 1100 h 12530"/>
              <a:gd name="connsiteX2" fmla="*/ 411480 w 411480"/>
              <a:gd name="connsiteY2" fmla="*/ 1100 h 12530"/>
            </a:gdLst>
            <a:ahLst/>
            <a:cxnLst>
              <a:cxn ang="0">
                <a:pos x="connsiteX0" y="connsiteY0"/>
              </a:cxn>
              <a:cxn ang="0">
                <a:pos x="connsiteX1" y="connsiteY1"/>
              </a:cxn>
              <a:cxn ang="0">
                <a:pos x="connsiteX2" y="connsiteY2"/>
              </a:cxn>
            </a:cxnLst>
            <a:rect l="l" t="t" r="r" b="b"/>
            <a:pathLst>
              <a:path w="411480" h="12530">
                <a:moveTo>
                  <a:pt x="0" y="12530"/>
                </a:moveTo>
                <a:lnTo>
                  <a:pt x="266700" y="1100"/>
                </a:lnTo>
                <a:cubicBezTo>
                  <a:pt x="335280" y="-805"/>
                  <a:pt x="373380" y="147"/>
                  <a:pt x="411480" y="1100"/>
                </a:cubicBez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31" name="Rectangle 30"/>
              <p:cNvSpPr/>
              <p:nvPr/>
            </p:nvSpPr>
            <p:spPr>
              <a:xfrm>
                <a:off x="370296" y="3563724"/>
                <a:ext cx="8223726" cy="369332"/>
              </a:xfrm>
              <a:prstGeom prst="rect">
                <a:avLst/>
              </a:prstGeom>
            </p:spPr>
            <p:txBody>
              <a:bodyPr wrap="none">
                <a:spAutoFit/>
              </a:bodyPr>
              <a:lstStyle/>
              <a:p>
                <a14:m>
                  <m:oMath xmlns:m="http://schemas.openxmlformats.org/officeDocument/2006/math">
                    <m:r>
                      <a:rPr lang="en-US" sz="1800" i="1" smtClean="0">
                        <a:latin typeface="Cambria Math" panose="02040503050406030204" pitchFamily="18" charset="0"/>
                      </a:rPr>
                      <m:t>𝑀</m:t>
                    </m:r>
                    <m:r>
                      <a:rPr lang="en-US" sz="1800" b="0" i="1" smtClean="0">
                        <a:latin typeface="Cambria Math" panose="02040503050406030204" pitchFamily="18" charset="0"/>
                      </a:rPr>
                      <m:t>(</m:t>
                    </m:r>
                    <m:r>
                      <a:rPr lang="en-US" sz="1800" b="0" i="1" smtClean="0">
                        <a:latin typeface="Cambria Math" panose="02040503050406030204" pitchFamily="18" charset="0"/>
                      </a:rPr>
                      <m:t>𝑑</m:t>
                    </m:r>
                    <m:r>
                      <a:rPr lang="en-US" sz="1800" b="0" i="1" smtClean="0">
                        <a:latin typeface="Cambria Math" panose="02040503050406030204" pitchFamily="18" charset="0"/>
                      </a:rPr>
                      <m:t>)={(</m:t>
                    </m:r>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𝑗</m:t>
                    </m:r>
                    <m:r>
                      <a:rPr lang="en-US" sz="1800" i="1" smtClean="0">
                        <a:latin typeface="Cambria Math" panose="02040503050406030204" pitchFamily="18" charset="0"/>
                      </a:rPr>
                      <m:t>)}</m:t>
                    </m:r>
                  </m:oMath>
                </a14:m>
                <a:r>
                  <a:rPr lang="en-US" sz="1800" dirty="0" smtClean="0">
                    <a:latin typeface="Calibri" panose="020F0502020204030204" pitchFamily="34" charset="0"/>
                  </a:rPr>
                  <a:t> contains all frame pairs that are distance </a:t>
                </a:r>
                <a14:m>
                  <m:oMath xmlns:m="http://schemas.openxmlformats.org/officeDocument/2006/math">
                    <m:r>
                      <a:rPr lang="en-US" sz="1800" b="0" i="1" smtClean="0">
                        <a:latin typeface="Cambria Math" panose="02040503050406030204" pitchFamily="18" charset="0"/>
                      </a:rPr>
                      <m:t>𝑑</m:t>
                    </m:r>
                  </m:oMath>
                </a14:m>
                <a:r>
                  <a:rPr lang="en-US" sz="1800" dirty="0" smtClean="0">
                    <a:latin typeface="Calibri" panose="020F0502020204030204" pitchFamily="34" charset="0"/>
                  </a:rPr>
                  <a:t> away along the trajectory. </a:t>
                </a:r>
                <a:endParaRPr lang="en-US" sz="1800" dirty="0"/>
              </a:p>
            </p:txBody>
          </p:sp>
        </mc:Choice>
        <mc:Fallback xmlns="">
          <p:sp>
            <p:nvSpPr>
              <p:cNvPr id="31" name="Rectangle 30"/>
              <p:cNvSpPr>
                <a:spLocks noRot="1" noChangeAspect="1" noMove="1" noResize="1" noEditPoints="1" noAdjustHandles="1" noChangeArrowheads="1" noChangeShapeType="1" noTextEdit="1"/>
              </p:cNvSpPr>
              <p:nvPr/>
            </p:nvSpPr>
            <p:spPr>
              <a:xfrm>
                <a:off x="370296" y="3563724"/>
                <a:ext cx="8223726" cy="369332"/>
              </a:xfrm>
              <a:prstGeom prst="rect">
                <a:avLst/>
              </a:prstGeom>
              <a:blipFill rotWithShape="0">
                <a:blip r:embed="rId5"/>
                <a:stretch>
                  <a:fillRect t="-10000" b="-26667"/>
                </a:stretch>
              </a:blipFill>
            </p:spPr>
            <p:txBody>
              <a:bodyPr/>
              <a:lstStyle/>
              <a:p>
                <a:r>
                  <a:rPr lang="en-US">
                    <a:noFill/>
                  </a:rPr>
                  <a:t> </a:t>
                </a:r>
              </a:p>
            </p:txBody>
          </p:sp>
        </mc:Fallback>
      </mc:AlternateContent>
      <p:sp>
        <p:nvSpPr>
          <p:cNvPr id="32" name="Freeform 31"/>
          <p:cNvSpPr/>
          <p:nvPr/>
        </p:nvSpPr>
        <p:spPr bwMode="auto">
          <a:xfrm>
            <a:off x="4804410" y="2744715"/>
            <a:ext cx="415290" cy="22860"/>
          </a:xfrm>
          <a:custGeom>
            <a:avLst/>
            <a:gdLst>
              <a:gd name="connsiteX0" fmla="*/ 0 w 415290"/>
              <a:gd name="connsiteY0" fmla="*/ 22860 h 22860"/>
              <a:gd name="connsiteX1" fmla="*/ 182880 w 415290"/>
              <a:gd name="connsiteY1" fmla="*/ 11430 h 22860"/>
              <a:gd name="connsiteX2" fmla="*/ 415290 w 415290"/>
              <a:gd name="connsiteY2" fmla="*/ 0 h 22860"/>
            </a:gdLst>
            <a:ahLst/>
            <a:cxnLst>
              <a:cxn ang="0">
                <a:pos x="connsiteX0" y="connsiteY0"/>
              </a:cxn>
              <a:cxn ang="0">
                <a:pos x="connsiteX1" y="connsiteY1"/>
              </a:cxn>
              <a:cxn ang="0">
                <a:pos x="connsiteX2" y="connsiteY2"/>
              </a:cxn>
            </a:cxnLst>
            <a:rect l="l" t="t" r="r" b="b"/>
            <a:pathLst>
              <a:path w="415290" h="22860">
                <a:moveTo>
                  <a:pt x="0" y="22860"/>
                </a:moveTo>
                <a:lnTo>
                  <a:pt x="182880" y="11430"/>
                </a:lnTo>
                <a:lnTo>
                  <a:pt x="415290" y="0"/>
                </a:ln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33" name="TextBox 32"/>
              <p:cNvSpPr txBox="1"/>
              <p:nvPr/>
            </p:nvSpPr>
            <p:spPr>
              <a:xfrm>
                <a:off x="1520264" y="2904487"/>
                <a:ext cx="61206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oMath>
                  </m:oMathPara>
                </a14:m>
                <a:endParaRPr lang="en-US" sz="1600" dirty="0"/>
              </a:p>
            </p:txBody>
          </p:sp>
        </mc:Choice>
        <mc:Fallback xmlns="">
          <p:sp>
            <p:nvSpPr>
              <p:cNvPr id="33" name="TextBox 32"/>
              <p:cNvSpPr txBox="1">
                <a:spLocks noRot="1" noChangeAspect="1" noMove="1" noResize="1" noEditPoints="1" noAdjustHandles="1" noChangeArrowheads="1" noChangeShapeType="1" noTextEdit="1"/>
              </p:cNvSpPr>
              <p:nvPr/>
            </p:nvSpPr>
            <p:spPr>
              <a:xfrm>
                <a:off x="1520264" y="2904487"/>
                <a:ext cx="612068" cy="338554"/>
              </a:xfrm>
              <a:prstGeom prst="rect">
                <a:avLst/>
              </a:prstGeom>
              <a:blipFill rotWithShape="0">
                <a:blip r:embed="rId6"/>
                <a:stretch>
                  <a:fillRect b="-10714"/>
                </a:stretch>
              </a:blipFill>
            </p:spPr>
            <p:txBody>
              <a:bodyPr/>
              <a:lstStyle/>
              <a:p>
                <a:r>
                  <a:rPr lang="en-US">
                    <a:noFill/>
                  </a:rPr>
                  <a:t> </a:t>
                </a:r>
              </a:p>
            </p:txBody>
          </p:sp>
        </mc:Fallback>
      </mc:AlternateContent>
      <p:sp>
        <p:nvSpPr>
          <p:cNvPr id="3" name="Footer Placeholder 2"/>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25444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25" grpId="0"/>
      <p:bldP spid="25" grpId="1"/>
      <p:bldP spid="20" grpId="0" animBg="1"/>
      <p:bldP spid="20" grpId="1" animBg="1"/>
      <p:bldP spid="21" grpId="0" animBg="1"/>
      <p:bldP spid="21" grpId="1" animBg="1"/>
      <p:bldP spid="22" grpId="0" animBg="1"/>
      <p:bldP spid="22" grpId="1" animBg="1"/>
      <p:bldP spid="24" grpId="0" animBg="1"/>
      <p:bldP spid="24" grpId="1" animBg="1"/>
      <p:bldP spid="28" grpId="0" animBg="1"/>
      <p:bldP spid="28" grpId="1" animBg="1"/>
      <p:bldP spid="29" grpId="0" animBg="1"/>
      <p:bldP spid="29" grpId="1" animBg="1"/>
      <p:bldP spid="30" grpId="0" animBg="1"/>
      <p:bldP spid="30" grpId="1" animBg="1"/>
      <p:bldP spid="31" grpId="0"/>
      <p:bldP spid="32" grpId="0" animBg="1"/>
      <p:bldP spid="32" grpId="1" animBg="1"/>
      <p:bldP spid="33" grpId="0"/>
      <p:bldP spid="3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Error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6504" y="851692"/>
                <a:ext cx="8496944"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latin typeface="Calibri" panose="020F0502020204030204" pitchFamily="34" charset="0"/>
                  </a:rPr>
                  <a:t>As a function of traveled distance </a:t>
                </a:r>
                <a14:m>
                  <m:oMath xmlns:m="http://schemas.openxmlformats.org/officeDocument/2006/math">
                    <m:r>
                      <a:rPr lang="en-US" sz="2000" b="0" i="1" smtClean="0">
                        <a:latin typeface="Cambria Math" panose="02040503050406030204" pitchFamily="18" charset="0"/>
                      </a:rPr>
                      <m:t>𝑑</m:t>
                    </m:r>
                  </m:oMath>
                </a14:m>
                <a:r>
                  <a:rPr lang="en-US" sz="2000" dirty="0" smtClean="0">
                    <a:latin typeface="Calibri" panose="020F0502020204030204" pitchFamily="34" charset="0"/>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166504" y="851692"/>
                <a:ext cx="8496944" cy="400110"/>
              </a:xfrm>
              <a:prstGeom prst="rect">
                <a:avLst/>
              </a:prstGeom>
              <a:blipFill rotWithShape="0">
                <a:blip r:embed="rId3"/>
                <a:stretch>
                  <a:fillRect l="-646"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3548" y="1251088"/>
                <a:ext cx="7704856" cy="400110"/>
              </a:xfrm>
              <a:prstGeom prst="rect">
                <a:avLst/>
              </a:prstGeom>
              <a:noFill/>
            </p:spPr>
            <p:txBody>
              <a:bodyPr wrap="square" rtlCol="0">
                <a:spAutoFit/>
              </a:bodyPr>
              <a:lstStyle/>
              <a:p>
                <a:r>
                  <a:rPr lang="en-US" sz="2000" dirty="0" smtClean="0">
                    <a:latin typeface="Calibri" panose="020F0502020204030204" pitchFamily="34" charset="0"/>
                  </a:rPr>
                  <a:t>1. Collect frames that are distance </a:t>
                </a:r>
                <a14:m>
                  <m:oMath xmlns:m="http://schemas.openxmlformats.org/officeDocument/2006/math">
                    <m:r>
                      <a:rPr lang="en-US" sz="2000" b="0" i="1" smtClean="0">
                        <a:latin typeface="Cambria Math" panose="02040503050406030204" pitchFamily="18" charset="0"/>
                      </a:rPr>
                      <m:t>𝑑</m:t>
                    </m:r>
                  </m:oMath>
                </a14:m>
                <a:r>
                  <a:rPr lang="en-US" sz="2000" dirty="0" smtClean="0">
                    <a:latin typeface="Calibri" panose="020F0502020204030204" pitchFamily="34" charset="0"/>
                  </a:rPr>
                  <a:t> away</a:t>
                </a:r>
                <a:endParaRPr lang="en-US" sz="2000" dirty="0">
                  <a:latin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03548" y="1251088"/>
                <a:ext cx="7704856" cy="400110"/>
              </a:xfrm>
              <a:prstGeom prst="rect">
                <a:avLst/>
              </a:prstGeom>
              <a:blipFill rotWithShape="0">
                <a:blip r:embed="rId4"/>
                <a:stretch>
                  <a:fillRect l="-870"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03548" y="1733160"/>
                <a:ext cx="7316555" cy="338554"/>
              </a:xfrm>
              <a:prstGeom prst="rect">
                <a:avLst/>
              </a:prstGeom>
            </p:spPr>
            <p:txBody>
              <a:bodyPr wrap="none">
                <a:spAutoFit/>
              </a:bodyPr>
              <a:lstStyle/>
              <a:p>
                <a14:m>
                  <m:oMath xmlns:m="http://schemas.openxmlformats.org/officeDocument/2006/math">
                    <m:r>
                      <a:rPr lang="en-US" sz="1600" i="1" smtClean="0">
                        <a:latin typeface="Cambria Math" panose="02040503050406030204" pitchFamily="18" charset="0"/>
                      </a:rPr>
                      <m:t>𝑀</m:t>
                    </m:r>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i="1" smtClean="0">
                        <a:latin typeface="Cambria Math" panose="02040503050406030204" pitchFamily="18" charset="0"/>
                      </a:rPr>
                      <m:t>𝑖</m:t>
                    </m:r>
                    <m:r>
                      <a:rPr lang="en-US" sz="1600" i="1" smtClean="0">
                        <a:latin typeface="Cambria Math" panose="02040503050406030204" pitchFamily="18" charset="0"/>
                      </a:rPr>
                      <m:t>,</m:t>
                    </m:r>
                    <m:r>
                      <a:rPr lang="en-US" sz="1600" i="1" smtClean="0">
                        <a:latin typeface="Cambria Math" panose="02040503050406030204" pitchFamily="18" charset="0"/>
                      </a:rPr>
                      <m:t>𝑗</m:t>
                    </m:r>
                    <m:r>
                      <a:rPr lang="en-US" sz="1600" i="1" smtClean="0">
                        <a:latin typeface="Cambria Math" panose="02040503050406030204" pitchFamily="18" charset="0"/>
                      </a:rPr>
                      <m:t>)}</m:t>
                    </m:r>
                  </m:oMath>
                </a14:m>
                <a:r>
                  <a:rPr lang="en-US" sz="1600" dirty="0" smtClean="0">
                    <a:latin typeface="Calibri" panose="020F0502020204030204" pitchFamily="34" charset="0"/>
                  </a:rPr>
                  <a:t> contains all frame pairs that are distance </a:t>
                </a:r>
                <a14:m>
                  <m:oMath xmlns:m="http://schemas.openxmlformats.org/officeDocument/2006/math">
                    <m:r>
                      <a:rPr lang="en-US" sz="1600" b="0" i="1" smtClean="0">
                        <a:latin typeface="Cambria Math" panose="02040503050406030204" pitchFamily="18" charset="0"/>
                      </a:rPr>
                      <m:t>𝑑</m:t>
                    </m:r>
                  </m:oMath>
                </a14:m>
                <a:r>
                  <a:rPr lang="en-US" sz="1600" dirty="0" smtClean="0">
                    <a:latin typeface="Calibri" panose="020F0502020204030204" pitchFamily="34" charset="0"/>
                  </a:rPr>
                  <a:t> away along the trajectory. </a:t>
                </a:r>
                <a:endParaRPr lang="en-US" sz="1600" dirty="0"/>
              </a:p>
            </p:txBody>
          </p:sp>
        </mc:Choice>
        <mc:Fallback xmlns="">
          <p:sp>
            <p:nvSpPr>
              <p:cNvPr id="31" name="Rectangle 30"/>
              <p:cNvSpPr>
                <a:spLocks noRot="1" noChangeAspect="1" noMove="1" noResize="1" noEditPoints="1" noAdjustHandles="1" noChangeArrowheads="1" noChangeShapeType="1" noTextEdit="1"/>
              </p:cNvSpPr>
              <p:nvPr/>
            </p:nvSpPr>
            <p:spPr>
              <a:xfrm>
                <a:off x="503548" y="1733160"/>
                <a:ext cx="7316555" cy="338554"/>
              </a:xfrm>
              <a:prstGeom prst="rect">
                <a:avLst/>
              </a:prstGeom>
              <a:blipFill rotWithShape="0">
                <a:blip r:embed="rId5"/>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03548" y="2132556"/>
                <a:ext cx="7704856" cy="400110"/>
              </a:xfrm>
              <a:prstGeom prst="rect">
                <a:avLst/>
              </a:prstGeom>
              <a:noFill/>
            </p:spPr>
            <p:txBody>
              <a:bodyPr wrap="square" rtlCol="0">
                <a:spAutoFit/>
              </a:bodyPr>
              <a:lstStyle/>
              <a:p>
                <a:r>
                  <a:rPr lang="en-US" sz="2000" dirty="0" smtClean="0">
                    <a:latin typeface="Calibri" panose="020F0502020204030204" pitchFamily="34" charset="0"/>
                  </a:rPr>
                  <a:t>2. For each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r>
                      <a:rPr lang="en-US" sz="2000" b="0" i="1" smtClean="0">
                        <a:latin typeface="Cambria Math" panose="02040503050406030204" pitchFamily="18" charset="0"/>
                      </a:rPr>
                      <m:t>∈</m:t>
                    </m:r>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a14:m>
                <a:endParaRPr lang="en-US" sz="2000" dirty="0">
                  <a:latin typeface="Calibri" panose="020F0502020204030204" pitchFamily="34"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03548" y="2132556"/>
                <a:ext cx="7704856" cy="400110"/>
              </a:xfrm>
              <a:prstGeom prst="rect">
                <a:avLst/>
              </a:prstGeom>
              <a:blipFill rotWithShape="0">
                <a:blip r:embed="rId6"/>
                <a:stretch>
                  <a:fillRect l="-870" t="-9231" b="-27692"/>
                </a:stretch>
              </a:blipFill>
            </p:spPr>
            <p:txBody>
              <a:bodyPr/>
              <a:lstStyle/>
              <a:p>
                <a:r>
                  <a:rPr lang="en-US">
                    <a:noFill/>
                  </a:rPr>
                  <a:t> </a:t>
                </a:r>
              </a:p>
            </p:txBody>
          </p:sp>
        </mc:Fallback>
      </mc:AlternateContent>
      <p:sp>
        <p:nvSpPr>
          <p:cNvPr id="23" name="Freeform 22"/>
          <p:cNvSpPr/>
          <p:nvPr/>
        </p:nvSpPr>
        <p:spPr bwMode="auto">
          <a:xfrm>
            <a:off x="1376928" y="3255077"/>
            <a:ext cx="3627120" cy="497959"/>
          </a:xfrm>
          <a:custGeom>
            <a:avLst/>
            <a:gdLst>
              <a:gd name="connsiteX0" fmla="*/ 0 w 3627120"/>
              <a:gd name="connsiteY0" fmla="*/ 497959 h 497959"/>
              <a:gd name="connsiteX1" fmla="*/ 830580 w 3627120"/>
              <a:gd name="connsiteY1" fmla="*/ 2659 h 497959"/>
              <a:gd name="connsiteX2" fmla="*/ 2011680 w 3627120"/>
              <a:gd name="connsiteY2" fmla="*/ 299839 h 497959"/>
              <a:gd name="connsiteX3" fmla="*/ 3627120 w 3627120"/>
              <a:gd name="connsiteY3" fmla="*/ 276979 h 497959"/>
            </a:gdLst>
            <a:ahLst/>
            <a:cxnLst>
              <a:cxn ang="0">
                <a:pos x="connsiteX0" y="connsiteY0"/>
              </a:cxn>
              <a:cxn ang="0">
                <a:pos x="connsiteX1" y="connsiteY1"/>
              </a:cxn>
              <a:cxn ang="0">
                <a:pos x="connsiteX2" y="connsiteY2"/>
              </a:cxn>
              <a:cxn ang="0">
                <a:pos x="connsiteX3" y="connsiteY3"/>
              </a:cxn>
            </a:cxnLst>
            <a:rect l="l" t="t" r="r" b="b"/>
            <a:pathLst>
              <a:path w="3627120" h="497959">
                <a:moveTo>
                  <a:pt x="0" y="497959"/>
                </a:moveTo>
                <a:cubicBezTo>
                  <a:pt x="247650" y="266819"/>
                  <a:pt x="495300" y="35679"/>
                  <a:pt x="830580" y="2659"/>
                </a:cubicBezTo>
                <a:cubicBezTo>
                  <a:pt x="1165860" y="-30361"/>
                  <a:pt x="1545590" y="254119"/>
                  <a:pt x="2011680" y="299839"/>
                </a:cubicBezTo>
                <a:cubicBezTo>
                  <a:pt x="2477770" y="345559"/>
                  <a:pt x="3052445" y="311269"/>
                  <a:pt x="3627120" y="276979"/>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6" name="Freeform 25"/>
          <p:cNvSpPr/>
          <p:nvPr/>
        </p:nvSpPr>
        <p:spPr bwMode="auto">
          <a:xfrm>
            <a:off x="1376928" y="2715017"/>
            <a:ext cx="3627120" cy="497959"/>
          </a:xfrm>
          <a:custGeom>
            <a:avLst/>
            <a:gdLst>
              <a:gd name="connsiteX0" fmla="*/ 0 w 3627120"/>
              <a:gd name="connsiteY0" fmla="*/ 497959 h 497959"/>
              <a:gd name="connsiteX1" fmla="*/ 830580 w 3627120"/>
              <a:gd name="connsiteY1" fmla="*/ 2659 h 497959"/>
              <a:gd name="connsiteX2" fmla="*/ 2011680 w 3627120"/>
              <a:gd name="connsiteY2" fmla="*/ 299839 h 497959"/>
              <a:gd name="connsiteX3" fmla="*/ 3627120 w 3627120"/>
              <a:gd name="connsiteY3" fmla="*/ 276979 h 497959"/>
            </a:gdLst>
            <a:ahLst/>
            <a:cxnLst>
              <a:cxn ang="0">
                <a:pos x="connsiteX0" y="connsiteY0"/>
              </a:cxn>
              <a:cxn ang="0">
                <a:pos x="connsiteX1" y="connsiteY1"/>
              </a:cxn>
              <a:cxn ang="0">
                <a:pos x="connsiteX2" y="connsiteY2"/>
              </a:cxn>
              <a:cxn ang="0">
                <a:pos x="connsiteX3" y="connsiteY3"/>
              </a:cxn>
            </a:cxnLst>
            <a:rect l="l" t="t" r="r" b="b"/>
            <a:pathLst>
              <a:path w="3627120" h="497959">
                <a:moveTo>
                  <a:pt x="0" y="497959"/>
                </a:moveTo>
                <a:cubicBezTo>
                  <a:pt x="247650" y="266819"/>
                  <a:pt x="495300" y="35679"/>
                  <a:pt x="830580" y="2659"/>
                </a:cubicBezTo>
                <a:cubicBezTo>
                  <a:pt x="1165860" y="-30361"/>
                  <a:pt x="1545590" y="254119"/>
                  <a:pt x="2011680" y="299839"/>
                </a:cubicBezTo>
                <a:cubicBezTo>
                  <a:pt x="2477770" y="345559"/>
                  <a:pt x="3052445" y="311269"/>
                  <a:pt x="3627120" y="276979"/>
                </a:cubicBezTo>
              </a:path>
            </a:pathLst>
          </a:custGeom>
          <a:noFill/>
          <a:ln w="9525" cap="flat" cmpd="sng" algn="ctr">
            <a:solidFill>
              <a:srgbClr val="2A65B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7" name="TextBox 26"/>
          <p:cNvSpPr txBox="1"/>
          <p:nvPr/>
        </p:nvSpPr>
        <p:spPr>
          <a:xfrm>
            <a:off x="-72516" y="2849258"/>
            <a:ext cx="1368152" cy="369332"/>
          </a:xfrm>
          <a:prstGeom prst="rect">
            <a:avLst/>
          </a:prstGeom>
          <a:noFill/>
        </p:spPr>
        <p:txBody>
          <a:bodyPr wrap="square" rtlCol="0">
            <a:spAutoFit/>
          </a:bodyPr>
          <a:lstStyle/>
          <a:p>
            <a:r>
              <a:rPr lang="en-US" sz="1800" dirty="0" smtClean="0">
                <a:latin typeface="Calibri" panose="020F0502020204030204" pitchFamily="34" charset="0"/>
              </a:rPr>
              <a:t>Groundtruth</a:t>
            </a:r>
            <a:endParaRPr lang="en-US" sz="1800" dirty="0">
              <a:latin typeface="Calibri" panose="020F0502020204030204" pitchFamily="34" charset="0"/>
            </a:endParaRPr>
          </a:p>
        </p:txBody>
      </p:sp>
      <p:sp>
        <p:nvSpPr>
          <p:cNvPr id="36" name="TextBox 35"/>
          <p:cNvSpPr txBox="1"/>
          <p:nvPr/>
        </p:nvSpPr>
        <p:spPr>
          <a:xfrm>
            <a:off x="-29264" y="3414373"/>
            <a:ext cx="1281648" cy="369332"/>
          </a:xfrm>
          <a:prstGeom prst="rect">
            <a:avLst/>
          </a:prstGeom>
          <a:noFill/>
        </p:spPr>
        <p:txBody>
          <a:bodyPr wrap="square" rtlCol="0">
            <a:spAutoFit/>
          </a:bodyPr>
          <a:lstStyle/>
          <a:p>
            <a:r>
              <a:rPr lang="en-US" sz="1800" dirty="0" smtClean="0">
                <a:latin typeface="Calibri" panose="020F0502020204030204" pitchFamily="34" charset="0"/>
              </a:rPr>
              <a:t>Estimation</a:t>
            </a:r>
            <a:endParaRPr lang="en-US" sz="1800" dirty="0">
              <a:latin typeface="Calibri" panose="020F0502020204030204" pitchFamily="34" charset="0"/>
            </a:endParaRPr>
          </a:p>
        </p:txBody>
      </p:sp>
      <p:sp>
        <p:nvSpPr>
          <p:cNvPr id="3" name="Freeform 2"/>
          <p:cNvSpPr/>
          <p:nvPr/>
        </p:nvSpPr>
        <p:spPr bwMode="auto">
          <a:xfrm>
            <a:off x="1974273" y="2715134"/>
            <a:ext cx="561109" cy="50048"/>
          </a:xfrm>
          <a:custGeom>
            <a:avLst/>
            <a:gdLst>
              <a:gd name="connsiteX0" fmla="*/ 0 w 561109"/>
              <a:gd name="connsiteY0" fmla="*/ 50048 h 50048"/>
              <a:gd name="connsiteX1" fmla="*/ 221672 w 561109"/>
              <a:gd name="connsiteY1" fmla="*/ 1557 h 50048"/>
              <a:gd name="connsiteX2" fmla="*/ 450272 w 561109"/>
              <a:gd name="connsiteY2" fmla="*/ 15412 h 50048"/>
              <a:gd name="connsiteX3" fmla="*/ 561109 w 561109"/>
              <a:gd name="connsiteY3" fmla="*/ 50048 h 50048"/>
            </a:gdLst>
            <a:ahLst/>
            <a:cxnLst>
              <a:cxn ang="0">
                <a:pos x="connsiteX0" y="connsiteY0"/>
              </a:cxn>
              <a:cxn ang="0">
                <a:pos x="connsiteX1" y="connsiteY1"/>
              </a:cxn>
              <a:cxn ang="0">
                <a:pos x="connsiteX2" y="connsiteY2"/>
              </a:cxn>
              <a:cxn ang="0">
                <a:pos x="connsiteX3" y="connsiteY3"/>
              </a:cxn>
            </a:cxnLst>
            <a:rect l="l" t="t" r="r" b="b"/>
            <a:pathLst>
              <a:path w="561109" h="50048">
                <a:moveTo>
                  <a:pt x="0" y="50048"/>
                </a:moveTo>
                <a:cubicBezTo>
                  <a:pt x="73313" y="28689"/>
                  <a:pt x="146627" y="7330"/>
                  <a:pt x="221672" y="1557"/>
                </a:cubicBezTo>
                <a:cubicBezTo>
                  <a:pt x="296717" y="-4216"/>
                  <a:pt x="393699" y="7330"/>
                  <a:pt x="450272" y="15412"/>
                </a:cubicBezTo>
                <a:cubicBezTo>
                  <a:pt x="506845" y="23494"/>
                  <a:pt x="533977" y="36771"/>
                  <a:pt x="561109" y="50048"/>
                </a:cubicBez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7" name="Freeform 36"/>
          <p:cNvSpPr/>
          <p:nvPr/>
        </p:nvSpPr>
        <p:spPr bwMode="auto">
          <a:xfrm>
            <a:off x="1984507" y="3255700"/>
            <a:ext cx="561109" cy="50048"/>
          </a:xfrm>
          <a:custGeom>
            <a:avLst/>
            <a:gdLst>
              <a:gd name="connsiteX0" fmla="*/ 0 w 561109"/>
              <a:gd name="connsiteY0" fmla="*/ 50048 h 50048"/>
              <a:gd name="connsiteX1" fmla="*/ 221672 w 561109"/>
              <a:gd name="connsiteY1" fmla="*/ 1557 h 50048"/>
              <a:gd name="connsiteX2" fmla="*/ 450272 w 561109"/>
              <a:gd name="connsiteY2" fmla="*/ 15412 h 50048"/>
              <a:gd name="connsiteX3" fmla="*/ 561109 w 561109"/>
              <a:gd name="connsiteY3" fmla="*/ 50048 h 50048"/>
            </a:gdLst>
            <a:ahLst/>
            <a:cxnLst>
              <a:cxn ang="0">
                <a:pos x="connsiteX0" y="connsiteY0"/>
              </a:cxn>
              <a:cxn ang="0">
                <a:pos x="connsiteX1" y="connsiteY1"/>
              </a:cxn>
              <a:cxn ang="0">
                <a:pos x="connsiteX2" y="connsiteY2"/>
              </a:cxn>
              <a:cxn ang="0">
                <a:pos x="connsiteX3" y="connsiteY3"/>
              </a:cxn>
            </a:cxnLst>
            <a:rect l="l" t="t" r="r" b="b"/>
            <a:pathLst>
              <a:path w="561109" h="50048">
                <a:moveTo>
                  <a:pt x="0" y="50048"/>
                </a:moveTo>
                <a:cubicBezTo>
                  <a:pt x="73313" y="28689"/>
                  <a:pt x="146627" y="7330"/>
                  <a:pt x="221672" y="1557"/>
                </a:cubicBezTo>
                <a:cubicBezTo>
                  <a:pt x="296717" y="-4216"/>
                  <a:pt x="393699" y="7330"/>
                  <a:pt x="450272" y="15412"/>
                </a:cubicBezTo>
                <a:cubicBezTo>
                  <a:pt x="506845" y="23494"/>
                  <a:pt x="533977" y="36771"/>
                  <a:pt x="561109" y="50048"/>
                </a:cubicBez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5508104" y="3248441"/>
                <a:ext cx="1742657" cy="3965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Δ</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𝑖𝑗</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sub>
                              </m:sSub>
                            </m:e>
                          </m:d>
                        </m:e>
                        <m:sup>
                          <m:r>
                            <a:rPr lang="en-US" sz="1800" i="1">
                              <a:latin typeface="Cambria Math" panose="02040503050406030204" pitchFamily="18" charset="0"/>
                            </a:rPr>
                            <m:t>−1</m:t>
                          </m:r>
                        </m:sup>
                      </m:sSup>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𝑗</m:t>
                          </m:r>
                        </m:sub>
                      </m:sSub>
                    </m:oMath>
                  </m:oMathPara>
                </a14:m>
                <a:endParaRPr lang="en-US" sz="1800" dirty="0"/>
              </a:p>
            </p:txBody>
          </p:sp>
        </mc:Choice>
        <mc:Fallback xmlns="">
          <p:sp>
            <p:nvSpPr>
              <p:cNvPr id="9" name="Rectangle 8"/>
              <p:cNvSpPr>
                <a:spLocks noRot="1" noChangeAspect="1" noMove="1" noResize="1" noEditPoints="1" noAdjustHandles="1" noChangeArrowheads="1" noChangeShapeType="1" noTextEdit="1"/>
              </p:cNvSpPr>
              <p:nvPr/>
            </p:nvSpPr>
            <p:spPr>
              <a:xfrm>
                <a:off x="5508104" y="3248441"/>
                <a:ext cx="1742657" cy="396583"/>
              </a:xfrm>
              <a:prstGeom prst="rect">
                <a:avLst/>
              </a:prstGeom>
              <a:blipFill rotWithShape="0">
                <a:blip r:embed="rId7"/>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5508104" y="2651137"/>
                <a:ext cx="1758430" cy="4655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800" smtClean="0">
                          <a:latin typeface="Cambria Math" panose="02040503050406030204" pitchFamily="18" charset="0"/>
                        </a:rPr>
                        <m:t>Δ</m:t>
                      </m:r>
                      <m:sSub>
                        <m:sSubPr>
                          <m:ctrlPr>
                            <a:rPr lang="en-US" sz="1800" i="1">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𝑇</m:t>
                              </m:r>
                            </m:e>
                          </m:acc>
                        </m:e>
                        <m:sub>
                          <m:r>
                            <a:rPr lang="en-US" sz="1800" i="1">
                              <a:latin typeface="Cambria Math" panose="02040503050406030204" pitchFamily="18" charset="0"/>
                            </a:rPr>
                            <m:t>𝑖𝑗</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𝑇</m:t>
                                      </m:r>
                                    </m:e>
                                  </m:acc>
                                </m:e>
                                <m:sub>
                                  <m:r>
                                    <a:rPr lang="en-US" sz="1800" i="1">
                                      <a:latin typeface="Cambria Math" panose="02040503050406030204" pitchFamily="18" charset="0"/>
                                    </a:rPr>
                                    <m:t>𝑖</m:t>
                                  </m:r>
                                </m:sub>
                              </m:sSub>
                            </m:e>
                          </m:d>
                        </m:e>
                        <m:sup>
                          <m:r>
                            <a:rPr lang="en-US" sz="1800" i="1">
                              <a:latin typeface="Cambria Math" panose="02040503050406030204" pitchFamily="18" charset="0"/>
                            </a:rPr>
                            <m:t>−1</m:t>
                          </m:r>
                        </m:sup>
                      </m:sSup>
                      <m:sSub>
                        <m:sSubPr>
                          <m:ctrlPr>
                            <a:rPr lang="en-US" sz="1800" i="1">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𝑇</m:t>
                              </m:r>
                            </m:e>
                          </m:acc>
                        </m:e>
                        <m:sub>
                          <m:r>
                            <a:rPr lang="en-US" sz="1800" i="1">
                              <a:latin typeface="Cambria Math" panose="02040503050406030204" pitchFamily="18" charset="0"/>
                            </a:rPr>
                            <m:t>𝑗</m:t>
                          </m:r>
                        </m:sub>
                      </m:sSub>
                    </m:oMath>
                  </m:oMathPara>
                </a14:m>
                <a:endParaRPr lang="en-US" sz="1800" dirty="0"/>
              </a:p>
            </p:txBody>
          </p:sp>
        </mc:Choice>
        <mc:Fallback xmlns="">
          <p:sp>
            <p:nvSpPr>
              <p:cNvPr id="38" name="Rectangle 37"/>
              <p:cNvSpPr>
                <a:spLocks noRot="1" noChangeAspect="1" noMove="1" noResize="1" noEditPoints="1" noAdjustHandles="1" noChangeArrowheads="1" noChangeShapeType="1" noTextEdit="1"/>
              </p:cNvSpPr>
              <p:nvPr/>
            </p:nvSpPr>
            <p:spPr>
              <a:xfrm>
                <a:off x="5508104" y="2651137"/>
                <a:ext cx="1758430" cy="465512"/>
              </a:xfrm>
              <a:prstGeom prst="rect">
                <a:avLst/>
              </a:prstGeom>
              <a:blipFill rotWithShape="0">
                <a:blip r:embed="rId8"/>
                <a:stretch>
                  <a:fillRect r="-10069" b="-6579"/>
                </a:stretch>
              </a:blipFill>
            </p:spPr>
            <p:txBody>
              <a:bodyPr/>
              <a:lstStyle/>
              <a:p>
                <a:r>
                  <a:rPr lang="en-US">
                    <a:noFill/>
                  </a:rPr>
                  <a:t> </a:t>
                </a:r>
              </a:p>
            </p:txBody>
          </p:sp>
        </mc:Fallback>
      </mc:AlternateContent>
      <p:sp>
        <p:nvSpPr>
          <p:cNvPr id="10" name="TextBox 9"/>
          <p:cNvSpPr txBox="1"/>
          <p:nvPr/>
        </p:nvSpPr>
        <p:spPr>
          <a:xfrm>
            <a:off x="454184" y="3992841"/>
            <a:ext cx="3829784" cy="338554"/>
          </a:xfrm>
          <a:prstGeom prst="rect">
            <a:avLst/>
          </a:prstGeom>
          <a:noFill/>
        </p:spPr>
        <p:txBody>
          <a:bodyPr wrap="square" rtlCol="0">
            <a:spAutoFit/>
          </a:bodyPr>
          <a:lstStyle/>
          <a:p>
            <a:r>
              <a:rPr lang="en-US" sz="1600" dirty="0" smtClean="0">
                <a:latin typeface="Calibri" panose="020F0502020204030204" pitchFamily="34" charset="0"/>
              </a:rPr>
              <a:t>Compare the relative transformation</a:t>
            </a:r>
            <a:endParaRPr lang="en-US" sz="16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2" name="TextBox 11"/>
              <p:cNvSpPr txBox="1"/>
              <p:nvPr/>
            </p:nvSpPr>
            <p:spPr>
              <a:xfrm>
                <a:off x="556071" y="4280235"/>
                <a:ext cx="7400305" cy="527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𝑡𝑟𝑎𝑛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𝑖𝑗</m:t>
                              </m:r>
                            </m:sub>
                          </m:sSub>
                        </m:sub>
                      </m:sSub>
                      <m:r>
                        <a:rPr lang="en-US" sz="1600" b="0" i="1" smtClean="0">
                          <a:latin typeface="Cambria Math" panose="02040503050406030204" pitchFamily="18" charset="0"/>
                        </a:rPr>
                        <m:t>=</m:t>
                      </m:r>
                      <m:r>
                        <m:rPr>
                          <m:nor/>
                        </m:rPr>
                        <a:rPr lang="en-US" sz="1600" b="0" i="0" smtClean="0">
                          <a:latin typeface="Cambria Math" panose="02040503050406030204" pitchFamily="18" charset="0"/>
                        </a:rPr>
                        <m:t>trans</m:t>
                      </m:r>
                      <m:d>
                        <m:dPr>
                          <m:ctrlPr>
                            <a:rPr lang="en-US" sz="1600" b="0" i="1" smtClean="0">
                              <a:latin typeface="Cambria Math" panose="02040503050406030204" pitchFamily="18" charset="0"/>
                            </a:rPr>
                          </m:ctrlPr>
                        </m:dPr>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m:rPr>
                                      <m:sty m:val="p"/>
                                    </m:rPr>
                                    <a:rPr lang="en-US" sz="1600">
                                      <a:latin typeface="Cambria Math" panose="02040503050406030204" pitchFamily="18" charset="0"/>
                                    </a:rPr>
                                    <m:t>Δ</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𝑇</m:t>
                                          </m:r>
                                        </m:e>
                                      </m:acc>
                                    </m:e>
                                    <m:sub>
                                      <m:r>
                                        <a:rPr lang="en-US" sz="1600" i="1">
                                          <a:latin typeface="Cambria Math" panose="02040503050406030204" pitchFamily="18" charset="0"/>
                                        </a:rPr>
                                        <m:t>𝑖𝑗</m:t>
                                      </m:r>
                                    </m:sub>
                                  </m:sSub>
                                </m:e>
                              </m:d>
                            </m:e>
                            <m:sup>
                              <m:r>
                                <a:rPr lang="en-US" sz="1600" i="1">
                                  <a:latin typeface="Cambria Math" panose="02040503050406030204" pitchFamily="18" charset="0"/>
                                </a:rPr>
                                <m:t>−1</m:t>
                              </m:r>
                            </m:sup>
                          </m:sSup>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Δ</m:t>
                              </m:r>
                              <m:r>
                                <a:rPr lang="en-US" sz="1600" i="1">
                                  <a:latin typeface="Cambria Math" panose="02040503050406030204" pitchFamily="18" charset="0"/>
                                </a:rPr>
                                <m:t>𝑇</m:t>
                              </m:r>
                            </m:e>
                            <m:sub>
                              <m:r>
                                <a:rPr lang="en-US" sz="1600" i="1">
                                  <a:latin typeface="Cambria Math" panose="02040503050406030204" pitchFamily="18" charset="0"/>
                                </a:rPr>
                                <m:t>𝑖𝑗</m:t>
                              </m:r>
                            </m:sub>
                            <m:sup>
                              <m:r>
                                <a:rPr lang="en-US" sz="1600" i="1">
                                  <a:latin typeface="Cambria Math" panose="02040503050406030204" pitchFamily="18" charset="0"/>
                                </a:rPr>
                                <m:t>′</m:t>
                              </m:r>
                            </m:sup>
                          </m:sSubSup>
                        </m:e>
                      </m:d>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𝑟𝑜</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𝑖𝑗</m:t>
                              </m:r>
                            </m:sub>
                          </m:sSub>
                        </m:sub>
                      </m:sSub>
                      <m:r>
                        <a:rPr lang="en-US" sz="1600" b="0" i="1" smtClean="0">
                          <a:latin typeface="Cambria Math" panose="02040503050406030204" pitchFamily="18" charset="0"/>
                        </a:rPr>
                        <m:t>=</m:t>
                      </m:r>
                      <m:r>
                        <m:rPr>
                          <m:nor/>
                        </m:rPr>
                        <a:rPr lang="en-US" sz="1600" b="0" i="0" smtClean="0">
                          <a:latin typeface="Cambria Math" panose="02040503050406030204" pitchFamily="18" charset="0"/>
                        </a:rPr>
                        <m:t>angle</m:t>
                      </m:r>
                      <m:d>
                        <m:dPr>
                          <m:ctrlPr>
                            <a:rPr lang="en-US" sz="1600" b="0" i="1" smtClean="0">
                              <a:latin typeface="Cambria Math" panose="02040503050406030204" pitchFamily="18" charset="0"/>
                            </a:rPr>
                          </m:ctrlPr>
                        </m:dPr>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m:rPr>
                                      <m:sty m:val="p"/>
                                    </m:rPr>
                                    <a:rPr lang="en-US" sz="1600">
                                      <a:latin typeface="Cambria Math" panose="02040503050406030204" pitchFamily="18" charset="0"/>
                                    </a:rPr>
                                    <m:t>Δ</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𝑇</m:t>
                                          </m:r>
                                        </m:e>
                                      </m:acc>
                                    </m:e>
                                    <m:sub>
                                      <m:r>
                                        <a:rPr lang="en-US" sz="1600" i="1">
                                          <a:latin typeface="Cambria Math" panose="02040503050406030204" pitchFamily="18" charset="0"/>
                                        </a:rPr>
                                        <m:t>𝑖𝑗</m:t>
                                      </m:r>
                                    </m:sub>
                                  </m:sSub>
                                </m:e>
                              </m:d>
                            </m:e>
                            <m:sup>
                              <m:r>
                                <a:rPr lang="en-US" sz="1600" i="1">
                                  <a:latin typeface="Cambria Math" panose="02040503050406030204" pitchFamily="18" charset="0"/>
                                </a:rPr>
                                <m:t>−1</m:t>
                              </m:r>
                            </m:sup>
                          </m:sSup>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Δ</m:t>
                              </m:r>
                              <m:r>
                                <a:rPr lang="en-US" sz="1600" i="1">
                                  <a:latin typeface="Cambria Math" panose="02040503050406030204" pitchFamily="18" charset="0"/>
                                </a:rPr>
                                <m:t>𝑇</m:t>
                              </m:r>
                            </m:e>
                            <m:sub>
                              <m:r>
                                <a:rPr lang="en-US" sz="1600" i="1">
                                  <a:latin typeface="Cambria Math" panose="02040503050406030204" pitchFamily="18" charset="0"/>
                                </a:rPr>
                                <m:t>𝑖𝑗</m:t>
                              </m:r>
                            </m:sub>
                            <m:sup>
                              <m:r>
                                <a:rPr lang="en-US" sz="1600" i="1">
                                  <a:latin typeface="Cambria Math" panose="02040503050406030204" pitchFamily="18" charset="0"/>
                                </a:rPr>
                                <m:t>′</m:t>
                              </m:r>
                            </m:sup>
                          </m:sSubSup>
                        </m:e>
                      </m:d>
                    </m:oMath>
                  </m:oMathPara>
                </a14:m>
                <a:endParaRPr lang="en-US" sz="1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56071" y="4280235"/>
                <a:ext cx="7400305" cy="527773"/>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74756" y="4868651"/>
                <a:ext cx="5033347" cy="338554"/>
              </a:xfrm>
              <a:prstGeom prst="rect">
                <a:avLst/>
              </a:prstGeom>
              <a:noFill/>
            </p:spPr>
            <p:txBody>
              <a:bodyPr wrap="square" rtlCol="0">
                <a:spAutoFit/>
              </a:bodyPr>
              <a:lstStyle/>
              <a:p>
                <a:r>
                  <a:rPr lang="en-US" sz="1600" dirty="0" smtClean="0">
                    <a:latin typeface="Calibri" panose="020F0502020204030204" pitchFamily="34" charset="0"/>
                  </a:rPr>
                  <a:t>Collect the relative error for all the pairs in </a:t>
                </a:r>
                <a14:m>
                  <m:oMath xmlns:m="http://schemas.openxmlformats.org/officeDocument/2006/math">
                    <m:r>
                      <a:rPr lang="en-US" sz="1400" b="0" i="1" smtClean="0">
                        <a:latin typeface="Cambria Math" panose="02040503050406030204" pitchFamily="18" charset="0"/>
                      </a:rPr>
                      <m:t>𝑀</m:t>
                    </m:r>
                    <m:r>
                      <a:rPr lang="en-US" sz="1400" b="0" i="1" smtClean="0">
                        <a:latin typeface="Cambria Math" panose="02040503050406030204" pitchFamily="18" charset="0"/>
                      </a:rPr>
                      <m:t>(</m:t>
                    </m:r>
                    <m:r>
                      <a:rPr lang="en-US" sz="1400" b="0" i="1" smtClean="0">
                        <a:latin typeface="Cambria Math" panose="02040503050406030204" pitchFamily="18" charset="0"/>
                      </a:rPr>
                      <m:t>𝑑</m:t>
                    </m:r>
                    <m:r>
                      <a:rPr lang="en-US" sz="1400" b="0" i="1" smtClean="0">
                        <a:latin typeface="Cambria Math" panose="02040503050406030204" pitchFamily="18" charset="0"/>
                      </a:rPr>
                      <m:t>)</m:t>
                    </m:r>
                  </m:oMath>
                </a14:m>
                <a:endParaRPr lang="en-US" sz="1400" dirty="0">
                  <a:latin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474756" y="4868651"/>
                <a:ext cx="5033347" cy="338554"/>
              </a:xfrm>
              <a:prstGeom prst="rect">
                <a:avLst/>
              </a:prstGeom>
              <a:blipFill rotWithShape="0">
                <a:blip r:embed="rId10"/>
                <a:stretch>
                  <a:fillRect l="-726"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45931" y="5197245"/>
                <a:ext cx="7400305" cy="387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𝑡𝑟𝑎𝑛𝑠</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e>
                          </m:d>
                          <m:r>
                            <a:rPr lang="en-US" sz="1600" b="0" i="1" smtClean="0">
                              <a:latin typeface="Cambria Math" panose="02040503050406030204" pitchFamily="18" charset="0"/>
                            </a:rPr>
                            <m:t>={</m:t>
                          </m:r>
                          <m:r>
                            <a:rPr lang="en-US" sz="1600" b="0" i="1" smtClean="0">
                              <a:latin typeface="Cambria Math" panose="02040503050406030204" pitchFamily="18" charset="0"/>
                            </a:rPr>
                            <m:t>𝑒</m:t>
                          </m:r>
                        </m:e>
                        <m:sub>
                          <m:r>
                            <a:rPr lang="en-US" sz="1600" b="0" i="1" smtClean="0">
                              <a:latin typeface="Cambria Math" panose="02040503050406030204" pitchFamily="18" charset="0"/>
                            </a:rPr>
                            <m:t>𝑡𝑟𝑎𝑛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𝑖𝑗</m:t>
                              </m:r>
                            </m:sub>
                          </m:sSub>
                        </m:sub>
                      </m:sSub>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r>
                                <a:rPr lang="en-US" sz="1600" b="0" i="1" smtClean="0">
                                  <a:latin typeface="Cambria Math" panose="02040503050406030204" pitchFamily="18" charset="0"/>
                                </a:rPr>
                                <m:t>𝑟𝑜𝑡</m:t>
                              </m:r>
                            </m:sub>
                          </m:sSub>
                          <m:d>
                            <m:dPr>
                              <m:ctrlPr>
                                <a:rPr lang="en-US" sz="1600" i="1">
                                  <a:latin typeface="Cambria Math" panose="02040503050406030204" pitchFamily="18" charset="0"/>
                                </a:rPr>
                              </m:ctrlPr>
                            </m:dPr>
                            <m:e>
                              <m:r>
                                <a:rPr lang="en-US" sz="1600" i="1">
                                  <a:latin typeface="Cambria Math" panose="02040503050406030204" pitchFamily="18" charset="0"/>
                                </a:rPr>
                                <m:t>𝑑</m:t>
                              </m:r>
                            </m:e>
                          </m:d>
                          <m:r>
                            <a:rPr lang="en-US" sz="1600" i="1">
                              <a:latin typeface="Cambria Math" panose="02040503050406030204" pitchFamily="18" charset="0"/>
                            </a:rPr>
                            <m:t>={</m:t>
                          </m:r>
                          <m:r>
                            <a:rPr lang="en-US" sz="1600" i="1">
                              <a:latin typeface="Cambria Math" panose="02040503050406030204" pitchFamily="18" charset="0"/>
                            </a:rPr>
                            <m:t>𝑒</m:t>
                          </m:r>
                        </m:e>
                        <m:sub>
                          <m:r>
                            <a:rPr lang="en-US" sz="1600" b="0" i="1" smtClean="0">
                              <a:latin typeface="Cambria Math" panose="02040503050406030204" pitchFamily="18" charset="0"/>
                            </a:rPr>
                            <m:t>𝑟𝑜</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𝑖𝑗</m:t>
                              </m:r>
                            </m:sub>
                          </m:sSub>
                        </m:sub>
                      </m:sSub>
                      <m:r>
                        <a:rPr lang="en-US" sz="1600" i="1">
                          <a:latin typeface="Cambria Math" panose="02040503050406030204" pitchFamily="18" charset="0"/>
                        </a:rPr>
                        <m:t>},</m:t>
                      </m:r>
                    </m:oMath>
                  </m:oMathPara>
                </a14:m>
                <a:endParaRPr lang="en-US" sz="1600" dirty="0"/>
              </a:p>
            </p:txBody>
          </p:sp>
        </mc:Choice>
        <mc:Fallback xmlns="">
          <p:sp>
            <p:nvSpPr>
              <p:cNvPr id="40" name="TextBox 39"/>
              <p:cNvSpPr txBox="1">
                <a:spLocks noRot="1" noChangeAspect="1" noMove="1" noResize="1" noEditPoints="1" noAdjustHandles="1" noChangeArrowheads="1" noChangeShapeType="1" noTextEdit="1"/>
              </p:cNvSpPr>
              <p:nvPr/>
            </p:nvSpPr>
            <p:spPr>
              <a:xfrm>
                <a:off x="445931" y="5197245"/>
                <a:ext cx="7400305" cy="387414"/>
              </a:xfrm>
              <a:prstGeom prst="rect">
                <a:avLst/>
              </a:prstGeom>
              <a:blipFill rotWithShape="0">
                <a:blip r:embed="rId11"/>
                <a:stretch>
                  <a:fillRect b="-3175"/>
                </a:stretch>
              </a:blipFill>
            </p:spPr>
            <p:txBody>
              <a:bodyPr/>
              <a:lstStyle/>
              <a:p>
                <a:r>
                  <a:rPr lang="en-US">
                    <a:noFill/>
                  </a:rPr>
                  <a:t> </a:t>
                </a:r>
              </a:p>
            </p:txBody>
          </p:sp>
        </mc:Fallback>
      </mc:AlternateContent>
      <p:sp>
        <p:nvSpPr>
          <p:cNvPr id="6" name="Freeform 5"/>
          <p:cNvSpPr/>
          <p:nvPr/>
        </p:nvSpPr>
        <p:spPr bwMode="auto">
          <a:xfrm>
            <a:off x="1991360" y="2783840"/>
            <a:ext cx="528320" cy="243913"/>
          </a:xfrm>
          <a:custGeom>
            <a:avLst/>
            <a:gdLst>
              <a:gd name="connsiteX0" fmla="*/ 0 w 528320"/>
              <a:gd name="connsiteY0" fmla="*/ 20320 h 243913"/>
              <a:gd name="connsiteX1" fmla="*/ 254000 w 528320"/>
              <a:gd name="connsiteY1" fmla="*/ 243840 h 243913"/>
              <a:gd name="connsiteX2" fmla="*/ 528320 w 528320"/>
              <a:gd name="connsiteY2" fmla="*/ 0 h 243913"/>
            </a:gdLst>
            <a:ahLst/>
            <a:cxnLst>
              <a:cxn ang="0">
                <a:pos x="connsiteX0" y="connsiteY0"/>
              </a:cxn>
              <a:cxn ang="0">
                <a:pos x="connsiteX1" y="connsiteY1"/>
              </a:cxn>
              <a:cxn ang="0">
                <a:pos x="connsiteX2" y="connsiteY2"/>
              </a:cxn>
            </a:cxnLst>
            <a:rect l="l" t="t" r="r" b="b"/>
            <a:pathLst>
              <a:path w="528320" h="243913">
                <a:moveTo>
                  <a:pt x="0" y="20320"/>
                </a:moveTo>
                <a:cubicBezTo>
                  <a:pt x="82973" y="133773"/>
                  <a:pt x="165947" y="247227"/>
                  <a:pt x="254000" y="243840"/>
                </a:cubicBezTo>
                <a:cubicBezTo>
                  <a:pt x="342053" y="240453"/>
                  <a:pt x="482600" y="37253"/>
                  <a:pt x="528320" y="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 name="Freeform 10"/>
          <p:cNvSpPr/>
          <p:nvPr/>
        </p:nvSpPr>
        <p:spPr bwMode="auto">
          <a:xfrm>
            <a:off x="1991360" y="3322320"/>
            <a:ext cx="518160" cy="254163"/>
          </a:xfrm>
          <a:custGeom>
            <a:avLst/>
            <a:gdLst>
              <a:gd name="connsiteX0" fmla="*/ 0 w 518160"/>
              <a:gd name="connsiteY0" fmla="*/ 0 h 254163"/>
              <a:gd name="connsiteX1" fmla="*/ 254000 w 518160"/>
              <a:gd name="connsiteY1" fmla="*/ 254000 h 254163"/>
              <a:gd name="connsiteX2" fmla="*/ 518160 w 518160"/>
              <a:gd name="connsiteY2" fmla="*/ 30480 h 254163"/>
            </a:gdLst>
            <a:ahLst/>
            <a:cxnLst>
              <a:cxn ang="0">
                <a:pos x="connsiteX0" y="connsiteY0"/>
              </a:cxn>
              <a:cxn ang="0">
                <a:pos x="connsiteX1" y="connsiteY1"/>
              </a:cxn>
              <a:cxn ang="0">
                <a:pos x="connsiteX2" y="connsiteY2"/>
              </a:cxn>
            </a:cxnLst>
            <a:rect l="l" t="t" r="r" b="b"/>
            <a:pathLst>
              <a:path w="518160" h="254163">
                <a:moveTo>
                  <a:pt x="0" y="0"/>
                </a:moveTo>
                <a:cubicBezTo>
                  <a:pt x="83820" y="124460"/>
                  <a:pt x="167640" y="248920"/>
                  <a:pt x="254000" y="254000"/>
                </a:cubicBezTo>
                <a:cubicBezTo>
                  <a:pt x="340360" y="259080"/>
                  <a:pt x="429260" y="144780"/>
                  <a:pt x="518160" y="3048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3" name="TextBox 12"/>
          <p:cNvSpPr txBox="1"/>
          <p:nvPr/>
        </p:nvSpPr>
        <p:spPr>
          <a:xfrm>
            <a:off x="1951966" y="5596442"/>
            <a:ext cx="5716377" cy="369332"/>
          </a:xfrm>
          <a:prstGeom prst="rect">
            <a:avLst/>
          </a:prstGeom>
          <a:noFill/>
        </p:spPr>
        <p:txBody>
          <a:bodyPr wrap="square" rtlCol="0">
            <a:spAutoFit/>
          </a:bodyPr>
          <a:lstStyle/>
          <a:p>
            <a:r>
              <a:rPr lang="en-US" sz="1800" dirty="0" smtClean="0">
                <a:latin typeface="Calibri" panose="020F0502020204030204" pitchFamily="34" charset="0"/>
              </a:rPr>
              <a:t>All the possible relative errors along the trajectory!</a:t>
            </a:r>
            <a:endParaRPr lang="en-US" sz="1800" dirty="0">
              <a:latin typeface="Calibri" panose="020F0502020204030204" pitchFamily="34" charset="0"/>
            </a:endParaRPr>
          </a:p>
        </p:txBody>
      </p:sp>
      <p:sp>
        <p:nvSpPr>
          <p:cNvPr id="16" name="Footer Placeholder 15"/>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399948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3" grpId="0" animBg="1"/>
      <p:bldP spid="26" grpId="0" animBg="1"/>
      <p:bldP spid="27" grpId="0"/>
      <p:bldP spid="36" grpId="0"/>
      <p:bldP spid="3" grpId="0" animBg="1"/>
      <p:bldP spid="37" grpId="0" animBg="1"/>
      <p:bldP spid="9" grpId="0"/>
      <p:bldP spid="38" grpId="0"/>
      <p:bldP spid="10" grpId="0"/>
      <p:bldP spid="12" grpId="0"/>
      <p:bldP spid="39" grpId="0"/>
      <p:bldP spid="40" grpId="0"/>
      <p:bldP spid="6" grpId="0" animBg="1"/>
      <p:bldP spid="11"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Error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6504" y="851692"/>
                <a:ext cx="8496944"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latin typeface="Calibri" panose="020F0502020204030204" pitchFamily="34" charset="0"/>
                  </a:rPr>
                  <a:t>As a function of traveled distance </a:t>
                </a:r>
                <a14:m>
                  <m:oMath xmlns:m="http://schemas.openxmlformats.org/officeDocument/2006/math">
                    <m:r>
                      <a:rPr lang="en-US" sz="2000" b="0" i="1" smtClean="0">
                        <a:latin typeface="Cambria Math" panose="02040503050406030204" pitchFamily="18" charset="0"/>
                      </a:rPr>
                      <m:t>𝑑</m:t>
                    </m:r>
                  </m:oMath>
                </a14:m>
                <a:r>
                  <a:rPr lang="en-US" sz="2000" dirty="0" smtClean="0">
                    <a:latin typeface="Calibri" panose="020F0502020204030204" pitchFamily="34" charset="0"/>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166504" y="851692"/>
                <a:ext cx="8496944" cy="400110"/>
              </a:xfrm>
              <a:prstGeom prst="rect">
                <a:avLst/>
              </a:prstGeom>
              <a:blipFill rotWithShape="0">
                <a:blip r:embed="rId3"/>
                <a:stretch>
                  <a:fillRect l="-646"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3548" y="1251088"/>
                <a:ext cx="7704856" cy="400110"/>
              </a:xfrm>
              <a:prstGeom prst="rect">
                <a:avLst/>
              </a:prstGeom>
              <a:noFill/>
            </p:spPr>
            <p:txBody>
              <a:bodyPr wrap="square" rtlCol="0">
                <a:spAutoFit/>
              </a:bodyPr>
              <a:lstStyle/>
              <a:p>
                <a:r>
                  <a:rPr lang="en-US" sz="2000" dirty="0" smtClean="0">
                    <a:latin typeface="Calibri" panose="020F0502020204030204" pitchFamily="34" charset="0"/>
                  </a:rPr>
                  <a:t>1. Collect frames that are distance </a:t>
                </a:r>
                <a14:m>
                  <m:oMath xmlns:m="http://schemas.openxmlformats.org/officeDocument/2006/math">
                    <m:r>
                      <a:rPr lang="en-US" sz="2000" b="0" i="1" smtClean="0">
                        <a:latin typeface="Cambria Math" panose="02040503050406030204" pitchFamily="18" charset="0"/>
                      </a:rPr>
                      <m:t>𝑑</m:t>
                    </m:r>
                  </m:oMath>
                </a14:m>
                <a:r>
                  <a:rPr lang="en-US" sz="2000" dirty="0" smtClean="0">
                    <a:latin typeface="Calibri" panose="020F0502020204030204" pitchFamily="34" charset="0"/>
                  </a:rPr>
                  <a:t> away</a:t>
                </a:r>
                <a:endParaRPr lang="en-US" sz="2000" dirty="0">
                  <a:latin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03548" y="1251088"/>
                <a:ext cx="7704856" cy="400110"/>
              </a:xfrm>
              <a:prstGeom prst="rect">
                <a:avLst/>
              </a:prstGeom>
              <a:blipFill rotWithShape="0">
                <a:blip r:embed="rId4"/>
                <a:stretch>
                  <a:fillRect l="-870"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757484" y="1733160"/>
                <a:ext cx="7342908" cy="369332"/>
              </a:xfrm>
              <a:prstGeom prst="rect">
                <a:avLst/>
              </a:prstGeom>
            </p:spPr>
            <p:txBody>
              <a:bodyPr wrap="none">
                <a:spAutoFit/>
              </a:bodyPr>
              <a:lstStyle/>
              <a:p>
                <a14:m>
                  <m:oMath xmlns:m="http://schemas.openxmlformats.org/officeDocument/2006/math">
                    <m:r>
                      <a:rPr lang="en-US" sz="1600" i="1" smtClean="0">
                        <a:latin typeface="Cambria Math" panose="02040503050406030204" pitchFamily="18" charset="0"/>
                      </a:rPr>
                      <m:t>𝑀</m:t>
                    </m:r>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i="1" smtClean="0">
                        <a:latin typeface="Cambria Math" panose="02040503050406030204" pitchFamily="18" charset="0"/>
                      </a:rPr>
                      <m:t>𝑖</m:t>
                    </m:r>
                    <m:r>
                      <a:rPr lang="en-US" sz="1600" i="1" smtClean="0">
                        <a:latin typeface="Cambria Math" panose="02040503050406030204" pitchFamily="18" charset="0"/>
                      </a:rPr>
                      <m:t>,</m:t>
                    </m:r>
                    <m:r>
                      <a:rPr lang="en-US" sz="1600" i="1" smtClean="0">
                        <a:latin typeface="Cambria Math" panose="02040503050406030204" pitchFamily="18" charset="0"/>
                      </a:rPr>
                      <m:t>𝑗</m:t>
                    </m:r>
                    <m:r>
                      <a:rPr lang="en-US" sz="1600" i="1" smtClean="0">
                        <a:latin typeface="Cambria Math" panose="02040503050406030204" pitchFamily="18" charset="0"/>
                      </a:rPr>
                      <m:t>)}</m:t>
                    </m:r>
                  </m:oMath>
                </a14:m>
                <a:r>
                  <a:rPr lang="en-US" sz="1600" dirty="0" smtClean="0">
                    <a:latin typeface="Calibri" panose="020F0502020204030204" pitchFamily="34" charset="0"/>
                  </a:rPr>
                  <a:t> contains all frame pairs that are distance </a:t>
                </a:r>
                <a14:m>
                  <m:oMath xmlns:m="http://schemas.openxmlformats.org/officeDocument/2006/math">
                    <m:r>
                      <a:rPr lang="en-US" sz="1600" b="0" i="1" smtClean="0">
                        <a:latin typeface="Cambria Math" panose="02040503050406030204" pitchFamily="18" charset="0"/>
                      </a:rPr>
                      <m:t>𝑑</m:t>
                    </m:r>
                  </m:oMath>
                </a14:m>
                <a:r>
                  <a:rPr lang="en-US" sz="1600" dirty="0" smtClean="0">
                    <a:latin typeface="Calibri" panose="020F0502020204030204" pitchFamily="34" charset="0"/>
                  </a:rPr>
                  <a:t> away along the trajectory</a:t>
                </a:r>
                <a:r>
                  <a:rPr lang="en-US" sz="1800" dirty="0" smtClean="0">
                    <a:latin typeface="Calibri" panose="020F0502020204030204" pitchFamily="34" charset="0"/>
                  </a:rPr>
                  <a:t>. </a:t>
                </a:r>
                <a:endParaRPr lang="en-US" sz="1800" dirty="0"/>
              </a:p>
            </p:txBody>
          </p:sp>
        </mc:Choice>
        <mc:Fallback xmlns="">
          <p:sp>
            <p:nvSpPr>
              <p:cNvPr id="31" name="Rectangle 30"/>
              <p:cNvSpPr>
                <a:spLocks noRot="1" noChangeAspect="1" noMove="1" noResize="1" noEditPoints="1" noAdjustHandles="1" noChangeArrowheads="1" noChangeShapeType="1" noTextEdit="1"/>
              </p:cNvSpPr>
              <p:nvPr/>
            </p:nvSpPr>
            <p:spPr>
              <a:xfrm>
                <a:off x="757484" y="1733160"/>
                <a:ext cx="7342908" cy="369332"/>
              </a:xfrm>
              <a:prstGeom prst="rect">
                <a:avLst/>
              </a:prstGeom>
              <a:blipFill rotWithShape="0">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03548" y="2132556"/>
                <a:ext cx="7704856" cy="400110"/>
              </a:xfrm>
              <a:prstGeom prst="rect">
                <a:avLst/>
              </a:prstGeom>
              <a:noFill/>
            </p:spPr>
            <p:txBody>
              <a:bodyPr wrap="square" rtlCol="0">
                <a:spAutoFit/>
              </a:bodyPr>
              <a:lstStyle/>
              <a:p>
                <a:r>
                  <a:rPr lang="en-US" sz="2000" dirty="0" smtClean="0">
                    <a:latin typeface="Calibri" panose="020F0502020204030204" pitchFamily="34" charset="0"/>
                  </a:rPr>
                  <a:t>2. For each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r>
                      <a:rPr lang="en-US" sz="2000" b="0" i="1" smtClean="0">
                        <a:latin typeface="Cambria Math" panose="02040503050406030204" pitchFamily="18" charset="0"/>
                      </a:rPr>
                      <m:t>∈</m:t>
                    </m:r>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a14:m>
                <a:endParaRPr lang="en-US" sz="2000" dirty="0">
                  <a:latin typeface="Calibri" panose="020F0502020204030204" pitchFamily="34"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03548" y="2132556"/>
                <a:ext cx="7704856" cy="400110"/>
              </a:xfrm>
              <a:prstGeom prst="rect">
                <a:avLst/>
              </a:prstGeom>
              <a:blipFill rotWithShape="0">
                <a:blip r:embed="rId6"/>
                <a:stretch>
                  <a:fillRect l="-870" t="-9231" b="-27692"/>
                </a:stretch>
              </a:blipFill>
            </p:spPr>
            <p:txBody>
              <a:bodyPr/>
              <a:lstStyle/>
              <a:p>
                <a:r>
                  <a:rPr lang="en-US">
                    <a:noFill/>
                  </a:rPr>
                  <a:t> </a:t>
                </a:r>
              </a:p>
            </p:txBody>
          </p:sp>
        </mc:Fallback>
      </mc:AlternateContent>
      <p:sp>
        <p:nvSpPr>
          <p:cNvPr id="10" name="TextBox 9"/>
          <p:cNvSpPr txBox="1"/>
          <p:nvPr/>
        </p:nvSpPr>
        <p:spPr>
          <a:xfrm>
            <a:off x="723826" y="2452121"/>
            <a:ext cx="3829784" cy="338554"/>
          </a:xfrm>
          <a:prstGeom prst="rect">
            <a:avLst/>
          </a:prstGeom>
          <a:noFill/>
        </p:spPr>
        <p:txBody>
          <a:bodyPr wrap="square" rtlCol="0">
            <a:spAutoFit/>
          </a:bodyPr>
          <a:lstStyle/>
          <a:p>
            <a:r>
              <a:rPr lang="en-US" sz="1600" dirty="0" smtClean="0">
                <a:latin typeface="Calibri" panose="020F0502020204030204" pitchFamily="34" charset="0"/>
              </a:rPr>
              <a:t>Compare the relative transformation</a:t>
            </a:r>
            <a:endParaRPr lang="en-US" sz="16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2" name="TextBox 11"/>
              <p:cNvSpPr txBox="1"/>
              <p:nvPr/>
            </p:nvSpPr>
            <p:spPr>
              <a:xfrm>
                <a:off x="825713" y="2739515"/>
                <a:ext cx="7400305" cy="527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𝑡𝑟𝑎𝑛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𝑖𝑗</m:t>
                              </m:r>
                            </m:sub>
                          </m:sSub>
                        </m:sub>
                      </m:sSub>
                      <m:r>
                        <a:rPr lang="en-US" sz="1600" b="0" i="1" smtClean="0">
                          <a:latin typeface="Cambria Math" panose="02040503050406030204" pitchFamily="18" charset="0"/>
                        </a:rPr>
                        <m:t>=</m:t>
                      </m:r>
                      <m:r>
                        <m:rPr>
                          <m:nor/>
                        </m:rPr>
                        <a:rPr lang="en-US" sz="1600" b="0" i="0" smtClean="0">
                          <a:latin typeface="Cambria Math" panose="02040503050406030204" pitchFamily="18" charset="0"/>
                        </a:rPr>
                        <m:t>trans</m:t>
                      </m:r>
                      <m:d>
                        <m:dPr>
                          <m:ctrlPr>
                            <a:rPr lang="en-US" sz="1600" b="0" i="1" smtClean="0">
                              <a:latin typeface="Cambria Math" panose="02040503050406030204" pitchFamily="18" charset="0"/>
                            </a:rPr>
                          </m:ctrlPr>
                        </m:dPr>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m:rPr>
                                      <m:sty m:val="p"/>
                                    </m:rPr>
                                    <a:rPr lang="en-US" sz="1600">
                                      <a:latin typeface="Cambria Math" panose="02040503050406030204" pitchFamily="18" charset="0"/>
                                    </a:rPr>
                                    <m:t>Δ</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𝑇</m:t>
                                          </m:r>
                                        </m:e>
                                      </m:acc>
                                    </m:e>
                                    <m:sub>
                                      <m:r>
                                        <a:rPr lang="en-US" sz="1600" i="1">
                                          <a:latin typeface="Cambria Math" panose="02040503050406030204" pitchFamily="18" charset="0"/>
                                        </a:rPr>
                                        <m:t>𝑖𝑗</m:t>
                                      </m:r>
                                    </m:sub>
                                  </m:sSub>
                                </m:e>
                              </m:d>
                            </m:e>
                            <m:sup>
                              <m:r>
                                <a:rPr lang="en-US" sz="1600" i="1">
                                  <a:latin typeface="Cambria Math" panose="02040503050406030204" pitchFamily="18" charset="0"/>
                                </a:rPr>
                                <m:t>−1</m:t>
                              </m:r>
                            </m:sup>
                          </m:sSup>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Δ</m:t>
                              </m:r>
                              <m:r>
                                <a:rPr lang="en-US" sz="1600" i="1">
                                  <a:latin typeface="Cambria Math" panose="02040503050406030204" pitchFamily="18" charset="0"/>
                                </a:rPr>
                                <m:t>𝑇</m:t>
                              </m:r>
                            </m:e>
                            <m:sub>
                              <m:r>
                                <a:rPr lang="en-US" sz="1600" i="1">
                                  <a:latin typeface="Cambria Math" panose="02040503050406030204" pitchFamily="18" charset="0"/>
                                </a:rPr>
                                <m:t>𝑖𝑗</m:t>
                              </m:r>
                            </m:sub>
                            <m:sup>
                              <m:r>
                                <a:rPr lang="en-US" sz="1600" i="1">
                                  <a:latin typeface="Cambria Math" panose="02040503050406030204" pitchFamily="18" charset="0"/>
                                </a:rPr>
                                <m:t>′</m:t>
                              </m:r>
                            </m:sup>
                          </m:sSubSup>
                        </m:e>
                      </m:d>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𝑟𝑜</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𝑖𝑗</m:t>
                              </m:r>
                            </m:sub>
                          </m:sSub>
                        </m:sub>
                      </m:sSub>
                      <m:r>
                        <a:rPr lang="en-US" sz="1600" b="0" i="1" smtClean="0">
                          <a:latin typeface="Cambria Math" panose="02040503050406030204" pitchFamily="18" charset="0"/>
                        </a:rPr>
                        <m:t>=</m:t>
                      </m:r>
                      <m:r>
                        <m:rPr>
                          <m:nor/>
                        </m:rPr>
                        <a:rPr lang="en-US" sz="1600" b="0" i="0" smtClean="0">
                          <a:latin typeface="Cambria Math" panose="02040503050406030204" pitchFamily="18" charset="0"/>
                        </a:rPr>
                        <m:t>angle</m:t>
                      </m:r>
                      <m:d>
                        <m:dPr>
                          <m:ctrlPr>
                            <a:rPr lang="en-US" sz="1600" b="0" i="1" smtClean="0">
                              <a:latin typeface="Cambria Math" panose="02040503050406030204" pitchFamily="18" charset="0"/>
                            </a:rPr>
                          </m:ctrlPr>
                        </m:dPr>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m:rPr>
                                      <m:sty m:val="p"/>
                                    </m:rPr>
                                    <a:rPr lang="en-US" sz="1600">
                                      <a:latin typeface="Cambria Math" panose="02040503050406030204" pitchFamily="18" charset="0"/>
                                    </a:rPr>
                                    <m:t>Δ</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𝑇</m:t>
                                          </m:r>
                                        </m:e>
                                      </m:acc>
                                    </m:e>
                                    <m:sub>
                                      <m:r>
                                        <a:rPr lang="en-US" sz="1600" i="1">
                                          <a:latin typeface="Cambria Math" panose="02040503050406030204" pitchFamily="18" charset="0"/>
                                        </a:rPr>
                                        <m:t>𝑖𝑗</m:t>
                                      </m:r>
                                    </m:sub>
                                  </m:sSub>
                                </m:e>
                              </m:d>
                            </m:e>
                            <m:sup>
                              <m:r>
                                <a:rPr lang="en-US" sz="1600" i="1">
                                  <a:latin typeface="Cambria Math" panose="02040503050406030204" pitchFamily="18" charset="0"/>
                                </a:rPr>
                                <m:t>−1</m:t>
                              </m:r>
                            </m:sup>
                          </m:sSup>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Δ</m:t>
                              </m:r>
                              <m:r>
                                <a:rPr lang="en-US" sz="1600" i="1">
                                  <a:latin typeface="Cambria Math" panose="02040503050406030204" pitchFamily="18" charset="0"/>
                                </a:rPr>
                                <m:t>𝑇</m:t>
                              </m:r>
                            </m:e>
                            <m:sub>
                              <m:r>
                                <a:rPr lang="en-US" sz="1600" i="1">
                                  <a:latin typeface="Cambria Math" panose="02040503050406030204" pitchFamily="18" charset="0"/>
                                </a:rPr>
                                <m:t>𝑖𝑗</m:t>
                              </m:r>
                            </m:sub>
                            <m:sup>
                              <m:r>
                                <a:rPr lang="en-US" sz="1600" i="1">
                                  <a:latin typeface="Cambria Math" panose="02040503050406030204" pitchFamily="18" charset="0"/>
                                </a:rPr>
                                <m:t>′</m:t>
                              </m:r>
                            </m:sup>
                          </m:sSubSup>
                        </m:e>
                      </m:d>
                    </m:oMath>
                  </m:oMathPara>
                </a14:m>
                <a:endParaRPr lang="en-US" sz="1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825713" y="2739515"/>
                <a:ext cx="7400305" cy="527773"/>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44398" y="3327931"/>
                <a:ext cx="5159749" cy="338554"/>
              </a:xfrm>
              <a:prstGeom prst="rect">
                <a:avLst/>
              </a:prstGeom>
              <a:noFill/>
            </p:spPr>
            <p:txBody>
              <a:bodyPr wrap="square" rtlCol="0">
                <a:spAutoFit/>
              </a:bodyPr>
              <a:lstStyle/>
              <a:p>
                <a:r>
                  <a:rPr lang="en-US" sz="1600" dirty="0" smtClean="0">
                    <a:latin typeface="Calibri" panose="020F0502020204030204" pitchFamily="34" charset="0"/>
                  </a:rPr>
                  <a:t>Collecting the relative error for all the pairs  in </a:t>
                </a:r>
                <a14:m>
                  <m:oMath xmlns:m="http://schemas.openxmlformats.org/officeDocument/2006/math">
                    <m:r>
                      <a:rPr lang="en-US" sz="1400" b="0" i="1" smtClean="0">
                        <a:latin typeface="Cambria Math" panose="02040503050406030204" pitchFamily="18" charset="0"/>
                      </a:rPr>
                      <m:t>𝑀</m:t>
                    </m:r>
                    <m:r>
                      <a:rPr lang="en-US" sz="1400" b="0" i="1" smtClean="0">
                        <a:latin typeface="Cambria Math" panose="02040503050406030204" pitchFamily="18" charset="0"/>
                      </a:rPr>
                      <m:t>(</m:t>
                    </m:r>
                    <m:r>
                      <a:rPr lang="en-US" sz="1400" b="0" i="1" smtClean="0">
                        <a:latin typeface="Cambria Math" panose="02040503050406030204" pitchFamily="18" charset="0"/>
                      </a:rPr>
                      <m:t>𝑑</m:t>
                    </m:r>
                    <m:r>
                      <a:rPr lang="en-US" sz="1400" b="0" i="1" smtClean="0">
                        <a:latin typeface="Cambria Math" panose="02040503050406030204" pitchFamily="18" charset="0"/>
                      </a:rPr>
                      <m:t>)</m:t>
                    </m:r>
                  </m:oMath>
                </a14:m>
                <a:endParaRPr lang="en-US" sz="1400" dirty="0">
                  <a:latin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44398" y="3327931"/>
                <a:ext cx="5159749" cy="338554"/>
              </a:xfrm>
              <a:prstGeom prst="rect">
                <a:avLst/>
              </a:prstGeom>
              <a:blipFill rotWithShape="0">
                <a:blip r:embed="rId8"/>
                <a:stretch>
                  <a:fillRect l="-590"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5573" y="3656525"/>
                <a:ext cx="7400305" cy="387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𝑡𝑟𝑎𝑛𝑠</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e>
                          </m:d>
                          <m:r>
                            <a:rPr lang="en-US" sz="1600" b="0" i="1" smtClean="0">
                              <a:latin typeface="Cambria Math" panose="02040503050406030204" pitchFamily="18" charset="0"/>
                            </a:rPr>
                            <m:t>={</m:t>
                          </m:r>
                          <m:r>
                            <a:rPr lang="en-US" sz="1600" b="0" i="1" smtClean="0">
                              <a:latin typeface="Cambria Math" panose="02040503050406030204" pitchFamily="18" charset="0"/>
                            </a:rPr>
                            <m:t>𝑒</m:t>
                          </m:r>
                        </m:e>
                        <m:sub>
                          <m:r>
                            <a:rPr lang="en-US" sz="1600" b="0" i="1" smtClean="0">
                              <a:latin typeface="Cambria Math" panose="02040503050406030204" pitchFamily="18" charset="0"/>
                            </a:rPr>
                            <m:t>𝑡𝑟𝑎𝑛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𝑖𝑗</m:t>
                              </m:r>
                            </m:sub>
                          </m:sSub>
                        </m:sub>
                      </m:sSub>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r>
                                <a:rPr lang="en-US" sz="1600" b="0" i="1" smtClean="0">
                                  <a:latin typeface="Cambria Math" panose="02040503050406030204" pitchFamily="18" charset="0"/>
                                </a:rPr>
                                <m:t>𝑟𝑜𝑡</m:t>
                              </m:r>
                            </m:sub>
                          </m:sSub>
                          <m:d>
                            <m:dPr>
                              <m:ctrlPr>
                                <a:rPr lang="en-US" sz="1600" i="1">
                                  <a:latin typeface="Cambria Math" panose="02040503050406030204" pitchFamily="18" charset="0"/>
                                </a:rPr>
                              </m:ctrlPr>
                            </m:dPr>
                            <m:e>
                              <m:r>
                                <a:rPr lang="en-US" sz="1600" i="1">
                                  <a:latin typeface="Cambria Math" panose="02040503050406030204" pitchFamily="18" charset="0"/>
                                </a:rPr>
                                <m:t>𝑑</m:t>
                              </m:r>
                            </m:e>
                          </m:d>
                          <m:r>
                            <a:rPr lang="en-US" sz="1600" i="1">
                              <a:latin typeface="Cambria Math" panose="02040503050406030204" pitchFamily="18" charset="0"/>
                            </a:rPr>
                            <m:t>={</m:t>
                          </m:r>
                          <m:r>
                            <a:rPr lang="en-US" sz="1600" i="1">
                              <a:latin typeface="Cambria Math" panose="02040503050406030204" pitchFamily="18" charset="0"/>
                            </a:rPr>
                            <m:t>𝑒</m:t>
                          </m:r>
                        </m:e>
                        <m:sub>
                          <m:r>
                            <a:rPr lang="en-US" sz="1600" b="0" i="1" smtClean="0">
                              <a:latin typeface="Cambria Math" panose="02040503050406030204" pitchFamily="18" charset="0"/>
                            </a:rPr>
                            <m:t>𝑟𝑜</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𝑖𝑗</m:t>
                              </m:r>
                            </m:sub>
                          </m:sSub>
                        </m:sub>
                      </m:sSub>
                      <m:r>
                        <a:rPr lang="en-US" sz="1600" i="1">
                          <a:latin typeface="Cambria Math" panose="02040503050406030204" pitchFamily="18" charset="0"/>
                        </a:rPr>
                        <m:t>},</m:t>
                      </m:r>
                    </m:oMath>
                  </m:oMathPara>
                </a14:m>
                <a:endParaRPr lang="en-US" sz="1600" dirty="0"/>
              </a:p>
            </p:txBody>
          </p:sp>
        </mc:Choice>
        <mc:Fallback xmlns="">
          <p:sp>
            <p:nvSpPr>
              <p:cNvPr id="40" name="TextBox 39"/>
              <p:cNvSpPr txBox="1">
                <a:spLocks noRot="1" noChangeAspect="1" noMove="1" noResize="1" noEditPoints="1" noAdjustHandles="1" noChangeArrowheads="1" noChangeShapeType="1" noTextEdit="1"/>
              </p:cNvSpPr>
              <p:nvPr/>
            </p:nvSpPr>
            <p:spPr>
              <a:xfrm>
                <a:off x="715573" y="3656525"/>
                <a:ext cx="7400305" cy="387414"/>
              </a:xfrm>
              <a:prstGeom prst="rect">
                <a:avLst/>
              </a:prstGeom>
              <a:blipFill rotWithShape="0">
                <a:blip r:embed="rId9"/>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97832" y="4126392"/>
                <a:ext cx="7272808" cy="369332"/>
              </a:xfrm>
              <a:prstGeom prst="rect">
                <a:avLst/>
              </a:prstGeom>
              <a:noFill/>
            </p:spPr>
            <p:txBody>
              <a:bodyPr wrap="square" rtlCol="0">
                <a:spAutoFit/>
              </a:bodyPr>
              <a:lstStyle/>
              <a:p>
                <a:r>
                  <a:rPr lang="en-US" sz="1800" dirty="0" smtClean="0">
                    <a:latin typeface="Calibri" panose="020F0502020204030204" pitchFamily="34" charset="0"/>
                  </a:rPr>
                  <a:t>3. Repeat step 1 and 2 for different distances </a:t>
                </a:r>
                <a14:m>
                  <m:oMath xmlns:m="http://schemas.openxmlformats.org/officeDocument/2006/math">
                    <m:r>
                      <a:rPr lang="en-US" sz="1800" b="0" i="1" smtClean="0">
                        <a:latin typeface="Cambria Math" panose="02040503050406030204" pitchFamily="18" charset="0"/>
                      </a:rPr>
                      <m:t>𝑑</m:t>
                    </m:r>
                  </m:oMath>
                </a14:m>
                <a:r>
                  <a:rPr lang="en-US" sz="1800" dirty="0" smtClean="0">
                    <a:latin typeface="Calibri" panose="020F0502020204030204" pitchFamily="34" charset="0"/>
                  </a:rPr>
                  <a:t>.</a:t>
                </a:r>
                <a:endParaRPr lang="en-US" sz="1800" dirty="0">
                  <a:latin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7832" y="4126392"/>
                <a:ext cx="7272808" cy="369332"/>
              </a:xfrm>
              <a:prstGeom prst="rect">
                <a:avLst/>
              </a:prstGeom>
              <a:blipFill rotWithShape="0">
                <a:blip r:embed="rId10"/>
                <a:stretch>
                  <a:fillRect l="-754" t="-10000" b="-26667"/>
                </a:stretch>
              </a:blipFill>
            </p:spPr>
            <p:txBody>
              <a:bodyPr/>
              <a:lstStyle/>
              <a:p>
                <a:r>
                  <a:rPr lang="en-US">
                    <a:noFill/>
                  </a:rPr>
                  <a:t> </a:t>
                </a:r>
              </a:p>
            </p:txBody>
          </p:sp>
        </mc:Fallback>
      </mc:AlternateContent>
      <p:grpSp>
        <p:nvGrpSpPr>
          <p:cNvPr id="22" name="Group 21"/>
          <p:cNvGrpSpPr/>
          <p:nvPr/>
        </p:nvGrpSpPr>
        <p:grpSpPr>
          <a:xfrm>
            <a:off x="677852" y="4474780"/>
            <a:ext cx="7092788" cy="1570861"/>
            <a:chOff x="899592" y="4365104"/>
            <a:chExt cx="6949405" cy="1851700"/>
          </a:xfrm>
        </p:grpSpPr>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9592" y="4365104"/>
              <a:ext cx="6949405" cy="1851700"/>
            </a:xfrm>
            <a:prstGeom prst="rect">
              <a:avLst/>
            </a:prstGeom>
          </p:spPr>
        </p:pic>
        <p:sp>
          <p:nvSpPr>
            <p:cNvPr id="25" name="TextBox 24"/>
            <p:cNvSpPr txBox="1"/>
            <p:nvPr/>
          </p:nvSpPr>
          <p:spPr>
            <a:xfrm>
              <a:off x="1349928" y="4503522"/>
              <a:ext cx="785663" cy="761882"/>
            </a:xfrm>
            <a:prstGeom prst="rect">
              <a:avLst/>
            </a:prstGeom>
            <a:noFill/>
            <a:ln>
              <a:solidFill>
                <a:schemeClr val="tx1"/>
              </a:solidFill>
            </a:ln>
          </p:spPr>
          <p:txBody>
            <a:bodyPr wrap="square" rtlCol="0">
              <a:spAutoFit/>
            </a:bodyPr>
            <a:lstStyle/>
            <a:p>
              <a:r>
                <a:rPr lang="en-US" sz="1200" dirty="0" smtClean="0">
                  <a:solidFill>
                    <a:srgbClr val="2A65B3"/>
                  </a:solidFill>
                  <a:latin typeface="Calibri" panose="020F0502020204030204" pitchFamily="34" charset="0"/>
                </a:rPr>
                <a:t>Method 1</a:t>
              </a:r>
            </a:p>
            <a:p>
              <a:r>
                <a:rPr lang="en-US" sz="1200" dirty="0" smtClean="0">
                  <a:latin typeface="Calibri" panose="020F0502020204030204" pitchFamily="34" charset="0"/>
                </a:rPr>
                <a:t>Method 2</a:t>
              </a:r>
            </a:p>
            <a:p>
              <a:r>
                <a:rPr lang="en-US" sz="1200" dirty="0" smtClean="0">
                  <a:solidFill>
                    <a:srgbClr val="FF0000"/>
                  </a:solidFill>
                  <a:latin typeface="Calibri" panose="020F0502020204030204" pitchFamily="34" charset="0"/>
                </a:rPr>
                <a:t>Method 3</a:t>
              </a:r>
              <a:r>
                <a:rPr lang="en-US" sz="1200" dirty="0" smtClean="0">
                  <a:latin typeface="Calibri" panose="020F0502020204030204" pitchFamily="34" charset="0"/>
                </a:rPr>
                <a:t> </a:t>
              </a:r>
              <a:endParaRPr lang="en-US" sz="1200" dirty="0">
                <a:latin typeface="Calibri" panose="020F0502020204030204" pitchFamily="34" charset="0"/>
              </a:endParaRPr>
            </a:p>
          </p:txBody>
        </p:sp>
      </p:grpSp>
      <p:sp>
        <p:nvSpPr>
          <p:cNvPr id="13" name="Footer Placeholder 12"/>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
        <p:nvSpPr>
          <p:cNvPr id="15" name="Rectangle 14"/>
          <p:cNvSpPr/>
          <p:nvPr/>
        </p:nvSpPr>
        <p:spPr bwMode="auto">
          <a:xfrm>
            <a:off x="1295636" y="5407256"/>
            <a:ext cx="900100" cy="55563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3" name="Rectangle 22"/>
          <p:cNvSpPr/>
          <p:nvPr/>
        </p:nvSpPr>
        <p:spPr bwMode="auto">
          <a:xfrm>
            <a:off x="6444208" y="4495724"/>
            <a:ext cx="900100" cy="146716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6" name="TextBox 15"/>
          <p:cNvSpPr txBox="1"/>
          <p:nvPr/>
        </p:nvSpPr>
        <p:spPr>
          <a:xfrm>
            <a:off x="1043608" y="5982552"/>
            <a:ext cx="1404156" cy="646331"/>
          </a:xfrm>
          <a:prstGeom prst="rect">
            <a:avLst/>
          </a:prstGeom>
          <a:noFill/>
        </p:spPr>
        <p:txBody>
          <a:bodyPr wrap="square" rtlCol="0">
            <a:spAutoFit/>
          </a:bodyPr>
          <a:lstStyle/>
          <a:p>
            <a:pPr algn="ctr"/>
            <a:r>
              <a:rPr lang="en-US" sz="1800" dirty="0" smtClean="0">
                <a:latin typeface="Calibri" panose="020F0502020204030204" pitchFamily="34" charset="0"/>
              </a:rPr>
              <a:t>local,</a:t>
            </a:r>
          </a:p>
          <a:p>
            <a:pPr algn="ctr"/>
            <a:r>
              <a:rPr lang="en-US" sz="1800" dirty="0" smtClean="0">
                <a:latin typeface="Calibri" panose="020F0502020204030204" pitchFamily="34" charset="0"/>
              </a:rPr>
              <a:t>short-term</a:t>
            </a:r>
            <a:endParaRPr lang="en-US" sz="1800" dirty="0">
              <a:latin typeface="Calibri" panose="020F0502020204030204" pitchFamily="34" charset="0"/>
            </a:endParaRPr>
          </a:p>
        </p:txBody>
      </p:sp>
      <p:sp>
        <p:nvSpPr>
          <p:cNvPr id="26" name="TextBox 25"/>
          <p:cNvSpPr txBox="1"/>
          <p:nvPr/>
        </p:nvSpPr>
        <p:spPr>
          <a:xfrm>
            <a:off x="6192180" y="5982552"/>
            <a:ext cx="1404156" cy="646331"/>
          </a:xfrm>
          <a:prstGeom prst="rect">
            <a:avLst/>
          </a:prstGeom>
          <a:noFill/>
        </p:spPr>
        <p:txBody>
          <a:bodyPr wrap="square" rtlCol="0">
            <a:spAutoFit/>
          </a:bodyPr>
          <a:lstStyle/>
          <a:p>
            <a:pPr algn="ctr"/>
            <a:r>
              <a:rPr lang="en-US" sz="1800" dirty="0" smtClean="0">
                <a:latin typeface="Calibri" panose="020F0502020204030204" pitchFamily="34" charset="0"/>
              </a:rPr>
              <a:t>global,</a:t>
            </a:r>
          </a:p>
          <a:p>
            <a:pPr algn="ctr"/>
            <a:r>
              <a:rPr lang="en-US" sz="1800" dirty="0" smtClean="0">
                <a:latin typeface="Calibri" panose="020F0502020204030204" pitchFamily="34" charset="0"/>
              </a:rPr>
              <a:t>long-term</a:t>
            </a:r>
            <a:endParaRPr lang="en-US" sz="1800" dirty="0">
              <a:latin typeface="Calibri" panose="020F0502020204030204" pitchFamily="34" charset="0"/>
            </a:endParaRPr>
          </a:p>
        </p:txBody>
      </p:sp>
    </p:spTree>
    <p:extLst>
      <p:ext uri="{BB962C8B-B14F-4D97-AF65-F5344CB8AC3E}">
        <p14:creationId xmlns:p14="http://schemas.microsoft.com/office/powerpoint/2010/main" val="137772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23" grpId="0" animBg="1"/>
      <p:bldP spid="16"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ATE vs. Relative Error</a:t>
            </a:r>
            <a:endParaRPr lang="en-US" dirty="0"/>
          </a:p>
        </p:txBody>
      </p:sp>
      <p:grpSp>
        <p:nvGrpSpPr>
          <p:cNvPr id="10" name="Group 9"/>
          <p:cNvGrpSpPr/>
          <p:nvPr/>
        </p:nvGrpSpPr>
        <p:grpSpPr>
          <a:xfrm>
            <a:off x="395536" y="1328120"/>
            <a:ext cx="3727673" cy="1260638"/>
            <a:chOff x="403666" y="1471749"/>
            <a:chExt cx="3727673" cy="1260638"/>
          </a:xfrm>
        </p:grpSpPr>
        <p:cxnSp>
          <p:nvCxnSpPr>
            <p:cNvPr id="14" name="Straight Arrow Connector 13"/>
            <p:cNvCxnSpPr/>
            <p:nvPr/>
          </p:nvCxnSpPr>
          <p:spPr bwMode="auto">
            <a:xfrm>
              <a:off x="491621" y="2519275"/>
              <a:ext cx="347438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5" name="TextBox 14"/>
                <p:cNvSpPr txBox="1"/>
                <p:nvPr/>
              </p:nvSpPr>
              <p:spPr>
                <a:xfrm>
                  <a:off x="3879312" y="2270722"/>
                  <a:ext cx="2520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879312" y="2270722"/>
                  <a:ext cx="252027" cy="461665"/>
                </a:xfrm>
                <a:prstGeom prst="rect">
                  <a:avLst/>
                </a:prstGeom>
                <a:blipFill rotWithShape="0">
                  <a:blip r:embed="rId3"/>
                  <a:stretch>
                    <a:fillRect r="-34146"/>
                  </a:stretch>
                </a:blipFill>
              </p:spPr>
              <p:txBody>
                <a:bodyPr/>
                <a:lstStyle/>
                <a:p>
                  <a:r>
                    <a:rPr lang="en-US">
                      <a:noFill/>
                    </a:rPr>
                    <a:t> </a:t>
                  </a:r>
                </a:p>
              </p:txBody>
            </p:sp>
          </mc:Fallback>
        </mc:AlternateContent>
        <p:grpSp>
          <p:nvGrpSpPr>
            <p:cNvPr id="16" name="Group 15"/>
            <p:cNvGrpSpPr/>
            <p:nvPr/>
          </p:nvGrpSpPr>
          <p:grpSpPr>
            <a:xfrm>
              <a:off x="403666" y="1471749"/>
              <a:ext cx="3650296" cy="877131"/>
              <a:chOff x="363642" y="1452529"/>
              <a:chExt cx="3650296" cy="877131"/>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t="58533" b="3729"/>
              <a:stretch/>
            </p:blipFill>
            <p:spPr>
              <a:xfrm>
                <a:off x="363642" y="1452529"/>
                <a:ext cx="3650296" cy="877131"/>
              </a:xfrm>
              <a:prstGeom prst="rect">
                <a:avLst/>
              </a:prstGeom>
            </p:spPr>
          </p:pic>
          <p:cxnSp>
            <p:nvCxnSpPr>
              <p:cNvPr id="18" name="Straight Connector 17"/>
              <p:cNvCxnSpPr/>
              <p:nvPr/>
            </p:nvCxnSpPr>
            <p:spPr bwMode="auto">
              <a:xfrm flipV="1">
                <a:off x="1583668" y="1654462"/>
                <a:ext cx="0" cy="55040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9" name="Straight Connector 18"/>
              <p:cNvCxnSpPr/>
              <p:nvPr/>
            </p:nvCxnSpPr>
            <p:spPr bwMode="auto">
              <a:xfrm flipV="1">
                <a:off x="2286489" y="1689258"/>
                <a:ext cx="0" cy="515606"/>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0" name="Straight Connector 19"/>
              <p:cNvCxnSpPr/>
              <p:nvPr/>
            </p:nvCxnSpPr>
            <p:spPr bwMode="auto">
              <a:xfrm flipV="1">
                <a:off x="2987824" y="1689258"/>
                <a:ext cx="0" cy="515606"/>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1" name="Straight Connector 20"/>
              <p:cNvCxnSpPr/>
              <p:nvPr/>
            </p:nvCxnSpPr>
            <p:spPr bwMode="auto">
              <a:xfrm flipV="1">
                <a:off x="3671900" y="1689258"/>
                <a:ext cx="0" cy="515606"/>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2" name="Straight Connector 21"/>
              <p:cNvCxnSpPr/>
              <p:nvPr/>
            </p:nvCxnSpPr>
            <p:spPr bwMode="auto">
              <a:xfrm>
                <a:off x="1251611" y="1808820"/>
                <a:ext cx="33205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a:off x="1965169" y="1808820"/>
                <a:ext cx="33205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4" name="Straight Connector 23"/>
              <p:cNvCxnSpPr/>
              <p:nvPr/>
            </p:nvCxnSpPr>
            <p:spPr bwMode="auto">
              <a:xfrm>
                <a:off x="2655767" y="1808820"/>
                <a:ext cx="33205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5" name="Straight Connector 24"/>
              <p:cNvCxnSpPr/>
              <p:nvPr/>
            </p:nvCxnSpPr>
            <p:spPr bwMode="auto">
              <a:xfrm>
                <a:off x="3383868" y="1808820"/>
                <a:ext cx="28803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grpSp>
      <p:grpSp>
        <p:nvGrpSpPr>
          <p:cNvPr id="28" name="Group 27"/>
          <p:cNvGrpSpPr/>
          <p:nvPr/>
        </p:nvGrpSpPr>
        <p:grpSpPr>
          <a:xfrm>
            <a:off x="4472194" y="1467700"/>
            <a:ext cx="3776309" cy="1092314"/>
            <a:chOff x="4303594" y="1701450"/>
            <a:chExt cx="3776309" cy="1092314"/>
          </a:xfrm>
        </p:grpSpPr>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t="-1" b="69119"/>
            <a:stretch/>
          </p:blipFill>
          <p:spPr>
            <a:xfrm>
              <a:off x="4303594" y="1703935"/>
              <a:ext cx="3650296" cy="717766"/>
            </a:xfrm>
            <a:prstGeom prst="rect">
              <a:avLst/>
            </a:prstGeom>
          </p:spPr>
        </p:pic>
        <p:cxnSp>
          <p:nvCxnSpPr>
            <p:cNvPr id="30" name="Straight Arrow Connector 29"/>
            <p:cNvCxnSpPr/>
            <p:nvPr/>
          </p:nvCxnSpPr>
          <p:spPr bwMode="auto">
            <a:xfrm>
              <a:off x="4439889" y="2604460"/>
              <a:ext cx="347438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Connector 30"/>
            <p:cNvCxnSpPr/>
            <p:nvPr/>
          </p:nvCxnSpPr>
          <p:spPr bwMode="auto">
            <a:xfrm flipV="1">
              <a:off x="7662248" y="1701450"/>
              <a:ext cx="0" cy="515606"/>
            </a:xfrm>
            <a:prstGeom prst="line">
              <a:avLst/>
            </a:prstGeom>
            <a:solidFill>
              <a:schemeClr val="accent1"/>
            </a:solidFill>
            <a:ln w="9525" cap="flat" cmpd="sng" algn="ctr">
              <a:solidFill>
                <a:schemeClr val="tx1"/>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32" name="TextBox 31"/>
                <p:cNvSpPr txBox="1"/>
                <p:nvPr/>
              </p:nvSpPr>
              <p:spPr>
                <a:xfrm>
                  <a:off x="7827876" y="2332099"/>
                  <a:ext cx="2520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7827876" y="2332099"/>
                  <a:ext cx="252027" cy="461665"/>
                </a:xfrm>
                <a:prstGeom prst="rect">
                  <a:avLst/>
                </a:prstGeom>
                <a:blipFill rotWithShape="0">
                  <a:blip r:embed="rId5"/>
                  <a:stretch>
                    <a:fillRect r="-31707"/>
                  </a:stretch>
                </a:blipFill>
              </p:spPr>
              <p:txBody>
                <a:bodyPr/>
                <a:lstStyle/>
                <a:p>
                  <a:r>
                    <a:rPr lang="en-US">
                      <a:noFill/>
                    </a:rPr>
                    <a:t> </a:t>
                  </a:r>
                </a:p>
              </p:txBody>
            </p:sp>
          </mc:Fallback>
        </mc:AlternateContent>
        <p:cxnSp>
          <p:nvCxnSpPr>
            <p:cNvPr id="33" name="Straight Connector 32"/>
            <p:cNvCxnSpPr/>
            <p:nvPr/>
          </p:nvCxnSpPr>
          <p:spPr bwMode="auto">
            <a:xfrm>
              <a:off x="7346268" y="1880828"/>
              <a:ext cx="315980"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t="58533"/>
          <a:stretch/>
        </p:blipFill>
        <p:spPr>
          <a:xfrm>
            <a:off x="423859" y="3545311"/>
            <a:ext cx="3650296" cy="963809"/>
          </a:xfrm>
          <a:prstGeom prst="rect">
            <a:avLst/>
          </a:prstGeom>
        </p:spPr>
      </p:pic>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b="64728"/>
          <a:stretch/>
        </p:blipFill>
        <p:spPr>
          <a:xfrm>
            <a:off x="4325511" y="3689298"/>
            <a:ext cx="3650296" cy="819822"/>
          </a:xfrm>
          <a:prstGeom prst="rect">
            <a:avLst/>
          </a:prstGeom>
        </p:spPr>
      </p:pic>
      <p:sp>
        <p:nvSpPr>
          <p:cNvPr id="42" name="Rectangle 41"/>
          <p:cNvSpPr/>
          <p:nvPr/>
        </p:nvSpPr>
        <p:spPr bwMode="auto">
          <a:xfrm flipH="1">
            <a:off x="423859" y="3713975"/>
            <a:ext cx="1365166" cy="79514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3" name="Rectangle 42"/>
          <p:cNvSpPr/>
          <p:nvPr/>
        </p:nvSpPr>
        <p:spPr bwMode="auto">
          <a:xfrm>
            <a:off x="6488559" y="3700236"/>
            <a:ext cx="1335134" cy="795145"/>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4" name="TextBox 43"/>
          <p:cNvSpPr txBox="1"/>
          <p:nvPr/>
        </p:nvSpPr>
        <p:spPr>
          <a:xfrm>
            <a:off x="376232" y="985331"/>
            <a:ext cx="2073499" cy="400110"/>
          </a:xfrm>
          <a:prstGeom prst="rect">
            <a:avLst/>
          </a:prstGeom>
          <a:noFill/>
        </p:spPr>
        <p:txBody>
          <a:bodyPr wrap="square" rtlCol="0">
            <a:spAutoFit/>
          </a:bodyPr>
          <a:lstStyle/>
          <a:p>
            <a:r>
              <a:rPr lang="en-US" sz="2000" dirty="0" smtClean="0">
                <a:latin typeface="Calibri" panose="020F0502020204030204" pitchFamily="34" charset="0"/>
              </a:rPr>
              <a:t>Absolute error</a:t>
            </a:r>
            <a:endParaRPr lang="en-US" sz="20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3207929" y="2574053"/>
                <a:ext cx="22351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𝑒</m:t>
                          </m:r>
                        </m:e>
                        <m:sub>
                          <m:r>
                            <a:rPr lang="en-US" i="1">
                              <a:solidFill>
                                <a:srgbClr val="FF0000"/>
                              </a:solidFill>
                              <a:latin typeface="Cambria Math" panose="02040503050406030204" pitchFamily="18" charset="0"/>
                            </a:rPr>
                            <m:t>𝐴𝑇𝐸</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=2</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𝑒</m:t>
                          </m:r>
                        </m:e>
                        <m:sub>
                          <m:r>
                            <a:rPr lang="en-US" i="1">
                              <a:solidFill>
                                <a:srgbClr val="FF0000"/>
                              </a:solidFill>
                              <a:latin typeface="Cambria Math" panose="02040503050406030204" pitchFamily="18" charset="0"/>
                            </a:rPr>
                            <m:t>𝐴𝑇𝐸</m:t>
                          </m:r>
                          <m:r>
                            <a:rPr lang="en-US" i="1">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3207929" y="2574053"/>
                <a:ext cx="2235164" cy="461665"/>
              </a:xfrm>
              <a:prstGeom prst="rect">
                <a:avLst/>
              </a:prstGeom>
              <a:blipFill rotWithShape="0">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3207929" y="4653815"/>
                <a:ext cx="246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𝑒</m:t>
                          </m:r>
                        </m:e>
                        <m:sub>
                          <m:r>
                            <a:rPr lang="en-US" b="0" i="1" smtClean="0">
                              <a:solidFill>
                                <a:srgbClr val="00B050"/>
                              </a:solidFill>
                              <a:latin typeface="Cambria Math" panose="02040503050406030204" pitchFamily="18" charset="0"/>
                            </a:rPr>
                            <m:t>𝑡𝑟𝑎𝑛𝑠</m:t>
                          </m:r>
                          <m:r>
                            <a:rPr lang="en-US" b="0" i="1" smtClean="0">
                              <a:solidFill>
                                <a:srgbClr val="00B050"/>
                              </a:solidFill>
                              <a:latin typeface="Cambria Math" panose="02040503050406030204" pitchFamily="18" charset="0"/>
                            </a:rPr>
                            <m:t>1</m:t>
                          </m:r>
                        </m:sub>
                      </m:sSub>
                      <m:r>
                        <a:rPr lang="en-US" i="1">
                          <a:solidFill>
                            <a:srgbClr val="00B050"/>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𝑒</m:t>
                          </m:r>
                        </m:e>
                        <m:sub>
                          <m:r>
                            <a:rPr lang="en-US" b="0" i="1" smtClean="0">
                              <a:solidFill>
                                <a:srgbClr val="00B050"/>
                              </a:solidFill>
                              <a:latin typeface="Cambria Math" panose="02040503050406030204" pitchFamily="18" charset="0"/>
                            </a:rPr>
                            <m:t>𝑡𝑟𝑎𝑛𝑠</m:t>
                          </m:r>
                          <m:r>
                            <a:rPr lang="en-US" b="0" i="1" smtClean="0">
                              <a:solidFill>
                                <a:srgbClr val="00B050"/>
                              </a:solidFill>
                              <a:latin typeface="Cambria Math" panose="02040503050406030204" pitchFamily="18" charset="0"/>
                            </a:rPr>
                            <m:t>2</m:t>
                          </m:r>
                        </m:sub>
                      </m:sSub>
                    </m:oMath>
                  </m:oMathPara>
                </a14:m>
                <a:endParaRPr lang="en-US" dirty="0">
                  <a:solidFill>
                    <a:srgbClr val="00B050"/>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3207929" y="4653815"/>
                <a:ext cx="2461379" cy="461665"/>
              </a:xfrm>
              <a:prstGeom prst="rect">
                <a:avLst/>
              </a:prstGeom>
              <a:blipFill rotWithShape="0">
                <a:blip r:embed="rId7"/>
                <a:stretch>
                  <a:fillRect b="-2632"/>
                </a:stretch>
              </a:blipFill>
            </p:spPr>
            <p:txBody>
              <a:bodyPr/>
              <a:lstStyle/>
              <a:p>
                <a:r>
                  <a:rPr lang="en-US">
                    <a:noFill/>
                  </a:rPr>
                  <a:t> </a:t>
                </a:r>
              </a:p>
            </p:txBody>
          </p:sp>
        </mc:Fallback>
      </mc:AlternateContent>
      <p:sp>
        <p:nvSpPr>
          <p:cNvPr id="46" name="TextBox 45"/>
          <p:cNvSpPr txBox="1"/>
          <p:nvPr/>
        </p:nvSpPr>
        <p:spPr>
          <a:xfrm>
            <a:off x="323528" y="3229533"/>
            <a:ext cx="2073499" cy="400110"/>
          </a:xfrm>
          <a:prstGeom prst="rect">
            <a:avLst/>
          </a:prstGeom>
          <a:noFill/>
        </p:spPr>
        <p:txBody>
          <a:bodyPr wrap="square" rtlCol="0">
            <a:spAutoFit/>
          </a:bodyPr>
          <a:lstStyle/>
          <a:p>
            <a:r>
              <a:rPr lang="en-US" sz="2000" dirty="0" smtClean="0">
                <a:latin typeface="Calibri" panose="020F0502020204030204" pitchFamily="34" charset="0"/>
              </a:rPr>
              <a:t>Relative error</a:t>
            </a:r>
            <a:endParaRPr lang="en-US" sz="2000" dirty="0">
              <a:latin typeface="Calibri" panose="020F0502020204030204" pitchFamily="34" charset="0"/>
            </a:endParaRPr>
          </a:p>
        </p:txBody>
      </p:sp>
      <p:cxnSp>
        <p:nvCxnSpPr>
          <p:cNvPr id="47" name="Straight Arrow Connector 46"/>
          <p:cNvCxnSpPr/>
          <p:nvPr/>
        </p:nvCxnSpPr>
        <p:spPr bwMode="auto">
          <a:xfrm>
            <a:off x="425898" y="4581128"/>
            <a:ext cx="347438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Straight Arrow Connector 47"/>
          <p:cNvCxnSpPr/>
          <p:nvPr/>
        </p:nvCxnSpPr>
        <p:spPr bwMode="auto">
          <a:xfrm>
            <a:off x="4438618" y="4585707"/>
            <a:ext cx="347438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9" name="TextBox 48"/>
              <p:cNvSpPr txBox="1"/>
              <p:nvPr/>
            </p:nvSpPr>
            <p:spPr>
              <a:xfrm>
                <a:off x="3837026" y="4314292"/>
                <a:ext cx="2520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3837026" y="4314292"/>
                <a:ext cx="252027" cy="461665"/>
              </a:xfrm>
              <a:prstGeom prst="rect">
                <a:avLst/>
              </a:prstGeom>
              <a:blipFill rotWithShape="0">
                <a:blip r:embed="rId8"/>
                <a:stretch>
                  <a:fillRect r="-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823693" y="4319519"/>
                <a:ext cx="2520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823693" y="4319519"/>
                <a:ext cx="252027" cy="461665"/>
              </a:xfrm>
              <a:prstGeom prst="rect">
                <a:avLst/>
              </a:prstGeom>
              <a:blipFill rotWithShape="0">
                <a:blip r:embed="rId9"/>
                <a:stretch>
                  <a:fillRect r="-30952"/>
                </a:stretch>
              </a:blipFill>
            </p:spPr>
            <p:txBody>
              <a:bodyPr/>
              <a:lstStyle/>
              <a:p>
                <a:r>
                  <a:rPr lang="en-US">
                    <a:noFill/>
                  </a:rPr>
                  <a:t> </a:t>
                </a:r>
              </a:p>
            </p:txBody>
          </p:sp>
        </mc:Fallback>
      </mc:AlternateContent>
      <p:cxnSp>
        <p:nvCxnSpPr>
          <p:cNvPr id="7" name="Straight Connector 6"/>
          <p:cNvCxnSpPr/>
          <p:nvPr/>
        </p:nvCxnSpPr>
        <p:spPr bwMode="auto">
          <a:xfrm>
            <a:off x="1326158" y="3869757"/>
            <a:ext cx="0" cy="4156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7344308" y="3876941"/>
            <a:ext cx="18659" cy="408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1326158" y="4285397"/>
            <a:ext cx="314703" cy="0"/>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58" name="Straight Connector 57"/>
          <p:cNvCxnSpPr/>
          <p:nvPr/>
        </p:nvCxnSpPr>
        <p:spPr bwMode="auto">
          <a:xfrm>
            <a:off x="7362967" y="4285397"/>
            <a:ext cx="314703" cy="0"/>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6" name="Footer Placeholder 5"/>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2973016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Quantitative Evaluation</a:t>
            </a:r>
          </a:p>
          <a:p>
            <a:pPr lvl="1"/>
            <a:r>
              <a:rPr lang="en-US" dirty="0" smtClean="0"/>
              <a:t>Trajectory alignment</a:t>
            </a:r>
          </a:p>
          <a:p>
            <a:pPr lvl="1"/>
            <a:r>
              <a:rPr lang="en-US" dirty="0" smtClean="0"/>
              <a:t>Performance metrics</a:t>
            </a:r>
          </a:p>
          <a:p>
            <a:r>
              <a:rPr lang="en-US" dirty="0"/>
              <a:t>Hand-Eye </a:t>
            </a:r>
            <a:r>
              <a:rPr lang="en-US" dirty="0" smtClean="0"/>
              <a:t>Calibration</a:t>
            </a:r>
          </a:p>
          <a:p>
            <a:r>
              <a:rPr lang="en-US" dirty="0" smtClean="0"/>
              <a:t>Qualitative Evaluation</a:t>
            </a:r>
          </a:p>
          <a:p>
            <a:r>
              <a:rPr lang="en-US" dirty="0" smtClean="0"/>
              <a:t>Practical Notes and Open Questions</a:t>
            </a:r>
            <a:endParaRPr lang="en-US" dirty="0"/>
          </a:p>
          <a:p>
            <a:endParaRPr lang="en-US" dirty="0" smtClean="0"/>
          </a:p>
          <a:p>
            <a:pPr lvl="1"/>
            <a:endParaRPr lang="en-US" dirty="0" smtClean="0"/>
          </a:p>
        </p:txBody>
      </p:sp>
      <p:sp>
        <p:nvSpPr>
          <p:cNvPr id="5" name="Rounded Rectangle 4"/>
          <p:cNvSpPr/>
          <p:nvPr/>
        </p:nvSpPr>
        <p:spPr bwMode="auto">
          <a:xfrm>
            <a:off x="153469" y="2564904"/>
            <a:ext cx="3096344" cy="64807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 name="Footer Placeholder 3"/>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custDataLst>
      <p:tags r:id="rId1"/>
    </p:custDataLst>
    <p:extLst>
      <p:ext uri="{BB962C8B-B14F-4D97-AF65-F5344CB8AC3E}">
        <p14:creationId xmlns:p14="http://schemas.microsoft.com/office/powerpoint/2010/main" val="3714455379"/>
      </p:ext>
    </p:extLst>
  </p:cSld>
  <p:clrMapOvr>
    <a:masterClrMapping/>
  </p:clrMapOvr>
  <mc:AlternateContent xmlns:mc="http://schemas.openxmlformats.org/markup-compatibility/2006" xmlns:p14="http://schemas.microsoft.com/office/powerpoint/2010/main">
    <mc:Choice Requires="p14">
      <p:transition spd="slow" p14:dur="2000" advTm="1225"/>
    </mc:Choice>
    <mc:Fallback xmlns="">
      <p:transition spd="slow" advTm="1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Hand-Eye Calibration: </a:t>
            </a:r>
            <a:r>
              <a:rPr lang="en-US" altLang="zh-CN" dirty="0" smtClean="0"/>
              <a:t>Examples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40" y="1664804"/>
            <a:ext cx="3679335" cy="3312368"/>
          </a:xfrm>
          <a:prstGeom prst="rect">
            <a:avLst/>
          </a:prstGeom>
        </p:spPr>
      </p:pic>
      <p:sp>
        <p:nvSpPr>
          <p:cNvPr id="30" name="TextBox 29"/>
          <p:cNvSpPr txBox="1"/>
          <p:nvPr/>
        </p:nvSpPr>
        <p:spPr>
          <a:xfrm>
            <a:off x="4035403" y="3861048"/>
            <a:ext cx="864096" cy="468052"/>
          </a:xfrm>
          <a:prstGeom prst="rect">
            <a:avLst/>
          </a:prstGeom>
          <a:noFill/>
        </p:spPr>
        <p:txBody>
          <a:bodyPr wrap="square" rtlCol="0">
            <a:spAutoFit/>
          </a:bodyPr>
          <a:lstStyle/>
          <a:p>
            <a:r>
              <a:rPr lang="en-US" altLang="zh-CN" dirty="0" smtClean="0">
                <a:latin typeface="Calibri" panose="020F0502020204030204" pitchFamily="34" charset="0"/>
              </a:rPr>
              <a:t>hand</a:t>
            </a:r>
            <a:endParaRPr lang="en-US" dirty="0">
              <a:latin typeface="Calibri" panose="020F0502020204030204" pitchFamily="34" charset="0"/>
            </a:endParaRPr>
          </a:p>
        </p:txBody>
      </p:sp>
      <p:sp>
        <p:nvSpPr>
          <p:cNvPr id="54" name="TextBox 53"/>
          <p:cNvSpPr txBox="1"/>
          <p:nvPr/>
        </p:nvSpPr>
        <p:spPr>
          <a:xfrm>
            <a:off x="4065430" y="4430144"/>
            <a:ext cx="684076" cy="468052"/>
          </a:xfrm>
          <a:prstGeom prst="rect">
            <a:avLst/>
          </a:prstGeom>
          <a:noFill/>
        </p:spPr>
        <p:txBody>
          <a:bodyPr wrap="square" rtlCol="0">
            <a:spAutoFit/>
          </a:bodyPr>
          <a:lstStyle/>
          <a:p>
            <a:r>
              <a:rPr lang="en-US" altLang="zh-CN" dirty="0" smtClean="0">
                <a:latin typeface="Calibri" panose="020F0502020204030204" pitchFamily="34" charset="0"/>
              </a:rPr>
              <a:t>eye</a:t>
            </a:r>
            <a:endParaRPr lang="en-US" dirty="0">
              <a:latin typeface="Calibri" panose="020F0502020204030204" pitchFamily="34" charset="0"/>
            </a:endParaRPr>
          </a:p>
        </p:txBody>
      </p:sp>
      <p:sp>
        <p:nvSpPr>
          <p:cNvPr id="32" name="Freeform 31"/>
          <p:cNvSpPr/>
          <p:nvPr/>
        </p:nvSpPr>
        <p:spPr bwMode="auto">
          <a:xfrm>
            <a:off x="3633382" y="3279799"/>
            <a:ext cx="804041" cy="677917"/>
          </a:xfrm>
          <a:custGeom>
            <a:avLst/>
            <a:gdLst>
              <a:gd name="connsiteX0" fmla="*/ 804041 w 804041"/>
              <a:gd name="connsiteY0" fmla="*/ 677917 h 677917"/>
              <a:gd name="connsiteX1" fmla="*/ 599089 w 804041"/>
              <a:gd name="connsiteY1" fmla="*/ 307428 h 677917"/>
              <a:gd name="connsiteX2" fmla="*/ 0 w 804041"/>
              <a:gd name="connsiteY2" fmla="*/ 0 h 677917"/>
            </a:gdLst>
            <a:ahLst/>
            <a:cxnLst>
              <a:cxn ang="0">
                <a:pos x="connsiteX0" y="connsiteY0"/>
              </a:cxn>
              <a:cxn ang="0">
                <a:pos x="connsiteX1" y="connsiteY1"/>
              </a:cxn>
              <a:cxn ang="0">
                <a:pos x="connsiteX2" y="connsiteY2"/>
              </a:cxn>
            </a:cxnLst>
            <a:rect l="l" t="t" r="r" b="b"/>
            <a:pathLst>
              <a:path w="804041" h="677917">
                <a:moveTo>
                  <a:pt x="804041" y="677917"/>
                </a:moveTo>
                <a:cubicBezTo>
                  <a:pt x="768568" y="549165"/>
                  <a:pt x="733096" y="420414"/>
                  <a:pt x="599089" y="307428"/>
                </a:cubicBezTo>
                <a:cubicBezTo>
                  <a:pt x="465082" y="194442"/>
                  <a:pt x="232541" y="97221"/>
                  <a:pt x="0" y="0"/>
                </a:cubicBezTo>
              </a:path>
            </a:pathLst>
          </a:custGeom>
          <a:noFill/>
          <a:ln w="2857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2" name="Freeform 41"/>
          <p:cNvSpPr/>
          <p:nvPr/>
        </p:nvSpPr>
        <p:spPr bwMode="auto">
          <a:xfrm>
            <a:off x="3121757" y="3700054"/>
            <a:ext cx="922283" cy="882869"/>
          </a:xfrm>
          <a:custGeom>
            <a:avLst/>
            <a:gdLst>
              <a:gd name="connsiteX0" fmla="*/ 922283 w 922283"/>
              <a:gd name="connsiteY0" fmla="*/ 882869 h 882869"/>
              <a:gd name="connsiteX1" fmla="*/ 370490 w 922283"/>
              <a:gd name="connsiteY1" fmla="*/ 599090 h 882869"/>
              <a:gd name="connsiteX2" fmla="*/ 0 w 922283"/>
              <a:gd name="connsiteY2" fmla="*/ 0 h 882869"/>
            </a:gdLst>
            <a:ahLst/>
            <a:cxnLst>
              <a:cxn ang="0">
                <a:pos x="connsiteX0" y="connsiteY0"/>
              </a:cxn>
              <a:cxn ang="0">
                <a:pos x="connsiteX1" y="connsiteY1"/>
              </a:cxn>
              <a:cxn ang="0">
                <a:pos x="connsiteX2" y="connsiteY2"/>
              </a:cxn>
            </a:cxnLst>
            <a:rect l="l" t="t" r="r" b="b"/>
            <a:pathLst>
              <a:path w="922283" h="882869">
                <a:moveTo>
                  <a:pt x="922283" y="882869"/>
                </a:moveTo>
                <a:cubicBezTo>
                  <a:pt x="723243" y="814552"/>
                  <a:pt x="524204" y="746235"/>
                  <a:pt x="370490" y="599090"/>
                </a:cubicBezTo>
                <a:cubicBezTo>
                  <a:pt x="216776" y="451945"/>
                  <a:pt x="0" y="0"/>
                  <a:pt x="0" y="0"/>
                </a:cubicBezTo>
              </a:path>
            </a:pathLst>
          </a:custGeom>
          <a:noFill/>
          <a:ln w="2857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5" name="TextBox 54"/>
          <p:cNvSpPr txBox="1"/>
          <p:nvPr/>
        </p:nvSpPr>
        <p:spPr>
          <a:xfrm>
            <a:off x="433302" y="5337212"/>
            <a:ext cx="3456384" cy="584775"/>
          </a:xfrm>
          <a:prstGeom prst="rect">
            <a:avLst/>
          </a:prstGeom>
          <a:noFill/>
        </p:spPr>
        <p:txBody>
          <a:bodyPr wrap="square" rtlCol="0">
            <a:spAutoFit/>
          </a:bodyPr>
          <a:lstStyle/>
          <a:p>
            <a:r>
              <a:rPr lang="en-US" sz="1600" dirty="0" smtClean="0">
                <a:latin typeface="Calibri" panose="020F0502020204030204" pitchFamily="34" charset="0"/>
              </a:rPr>
              <a:t>Hand: robot arm end-factor</a:t>
            </a:r>
          </a:p>
          <a:p>
            <a:r>
              <a:rPr lang="en-US" sz="1600" dirty="0" smtClean="0">
                <a:latin typeface="Calibri" panose="020F0502020204030204" pitchFamily="34" charset="0"/>
              </a:rPr>
              <a:t>Eye:    camera</a:t>
            </a:r>
            <a:endParaRPr lang="en-US" sz="1600" dirty="0">
              <a:latin typeface="Calibri" panose="020F0502020204030204" pitchFamily="34" charset="0"/>
            </a:endParaRPr>
          </a:p>
        </p:txBody>
      </p:sp>
      <p:sp>
        <p:nvSpPr>
          <p:cNvPr id="56" name="TextBox 55"/>
          <p:cNvSpPr txBox="1"/>
          <p:nvPr/>
        </p:nvSpPr>
        <p:spPr>
          <a:xfrm>
            <a:off x="4905308" y="5337212"/>
            <a:ext cx="3456384" cy="584775"/>
          </a:xfrm>
          <a:prstGeom prst="rect">
            <a:avLst/>
          </a:prstGeom>
          <a:noFill/>
        </p:spPr>
        <p:txBody>
          <a:bodyPr wrap="square" rtlCol="0">
            <a:spAutoFit/>
          </a:bodyPr>
          <a:lstStyle/>
          <a:p>
            <a:r>
              <a:rPr lang="en-US" sz="1600" dirty="0" smtClean="0">
                <a:latin typeface="Calibri" panose="020F0502020204030204" pitchFamily="34" charset="0"/>
              </a:rPr>
              <a:t>Hand: center of mass of the markers</a:t>
            </a:r>
          </a:p>
          <a:p>
            <a:r>
              <a:rPr lang="en-US" sz="1600" dirty="0" smtClean="0">
                <a:latin typeface="Calibri" panose="020F0502020204030204" pitchFamily="34" charset="0"/>
              </a:rPr>
              <a:t>Eye:    camera</a:t>
            </a:r>
            <a:endParaRPr lang="en-US" sz="1600" dirty="0">
              <a:latin typeface="Calibri" panose="020F0502020204030204" pitchFamily="34" charset="0"/>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30574" r="10102"/>
          <a:stretch/>
        </p:blipFill>
        <p:spPr>
          <a:xfrm rot="5400000">
            <a:off x="4800979" y="1251604"/>
            <a:ext cx="4068451" cy="3857625"/>
          </a:xfrm>
          <a:prstGeom prst="rect">
            <a:avLst/>
          </a:prstGeom>
        </p:spPr>
      </p:pic>
      <p:sp>
        <p:nvSpPr>
          <p:cNvPr id="5" name="Freeform 4"/>
          <p:cNvSpPr/>
          <p:nvPr/>
        </p:nvSpPr>
        <p:spPr bwMode="auto">
          <a:xfrm>
            <a:off x="4647627" y="3939483"/>
            <a:ext cx="2103808" cy="749395"/>
          </a:xfrm>
          <a:custGeom>
            <a:avLst/>
            <a:gdLst>
              <a:gd name="connsiteX0" fmla="*/ 0 w 2103808"/>
              <a:gd name="connsiteY0" fmla="*/ 749395 h 749395"/>
              <a:gd name="connsiteX1" fmla="*/ 1560668 w 2103808"/>
              <a:gd name="connsiteY1" fmla="*/ 577515 h 749395"/>
              <a:gd name="connsiteX2" fmla="*/ 2103808 w 2103808"/>
              <a:gd name="connsiteY2" fmla="*/ 0 h 749395"/>
            </a:gdLst>
            <a:ahLst/>
            <a:cxnLst>
              <a:cxn ang="0">
                <a:pos x="connsiteX0" y="connsiteY0"/>
              </a:cxn>
              <a:cxn ang="0">
                <a:pos x="connsiteX1" y="connsiteY1"/>
              </a:cxn>
              <a:cxn ang="0">
                <a:pos x="connsiteX2" y="connsiteY2"/>
              </a:cxn>
            </a:cxnLst>
            <a:rect l="l" t="t" r="r" b="b"/>
            <a:pathLst>
              <a:path w="2103808" h="749395">
                <a:moveTo>
                  <a:pt x="0" y="749395"/>
                </a:moveTo>
                <a:cubicBezTo>
                  <a:pt x="605016" y="725904"/>
                  <a:pt x="1210033" y="702414"/>
                  <a:pt x="1560668" y="577515"/>
                </a:cubicBezTo>
                <a:cubicBezTo>
                  <a:pt x="1911303" y="452616"/>
                  <a:pt x="2007555" y="226308"/>
                  <a:pt x="2103808" y="0"/>
                </a:cubicBezTo>
              </a:path>
            </a:pathLst>
          </a:custGeom>
          <a:noFill/>
          <a:ln w="2857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7" name="Straight Connector 6"/>
          <p:cNvCxnSpPr/>
          <p:nvPr/>
        </p:nvCxnSpPr>
        <p:spPr bwMode="auto">
          <a:xfrm flipV="1">
            <a:off x="5426876" y="2377440"/>
            <a:ext cx="1024724" cy="742808"/>
          </a:xfrm>
          <a:prstGeom prst="line">
            <a:avLst/>
          </a:prstGeom>
          <a:solidFill>
            <a:schemeClr val="accent1"/>
          </a:solidFill>
          <a:ln w="28575" cap="flat" cmpd="sng" algn="ctr">
            <a:solidFill>
              <a:srgbClr val="FFFF00"/>
            </a:solidFill>
            <a:prstDash val="solid"/>
            <a:round/>
            <a:headEnd type="none" w="med" len="med"/>
            <a:tailEnd type="none" w="med" len="med"/>
          </a:ln>
          <a:effectLst/>
        </p:spPr>
      </p:cxnSp>
      <p:cxnSp>
        <p:nvCxnSpPr>
          <p:cNvPr id="9" name="Straight Connector 8"/>
          <p:cNvCxnSpPr/>
          <p:nvPr/>
        </p:nvCxnSpPr>
        <p:spPr bwMode="auto">
          <a:xfrm>
            <a:off x="6441440" y="2372360"/>
            <a:ext cx="1158240" cy="721360"/>
          </a:xfrm>
          <a:prstGeom prst="line">
            <a:avLst/>
          </a:prstGeom>
          <a:solidFill>
            <a:schemeClr val="accent1"/>
          </a:solidFill>
          <a:ln w="28575" cap="flat" cmpd="sng" algn="ctr">
            <a:solidFill>
              <a:srgbClr val="FFFF00"/>
            </a:solidFill>
            <a:prstDash val="solid"/>
            <a:round/>
            <a:headEnd type="none" w="med" len="med"/>
            <a:tailEnd type="none" w="med" len="med"/>
          </a:ln>
          <a:effectLst/>
        </p:spPr>
      </p:cxnSp>
      <p:cxnSp>
        <p:nvCxnSpPr>
          <p:cNvPr id="11" name="Straight Connector 10"/>
          <p:cNvCxnSpPr/>
          <p:nvPr/>
        </p:nvCxnSpPr>
        <p:spPr bwMode="auto">
          <a:xfrm flipH="1">
            <a:off x="6446520" y="3098800"/>
            <a:ext cx="1143000" cy="106680"/>
          </a:xfrm>
          <a:prstGeom prst="line">
            <a:avLst/>
          </a:prstGeom>
          <a:solidFill>
            <a:schemeClr val="accent1"/>
          </a:solidFill>
          <a:ln w="28575" cap="flat" cmpd="sng" algn="ctr">
            <a:solidFill>
              <a:srgbClr val="FFFF00"/>
            </a:solidFill>
            <a:prstDash val="solid"/>
            <a:round/>
            <a:headEnd type="none" w="med" len="med"/>
            <a:tailEnd type="none" w="med" len="med"/>
          </a:ln>
          <a:effectLst/>
        </p:spPr>
      </p:cxnSp>
      <p:cxnSp>
        <p:nvCxnSpPr>
          <p:cNvPr id="13" name="Straight Connector 12"/>
          <p:cNvCxnSpPr/>
          <p:nvPr/>
        </p:nvCxnSpPr>
        <p:spPr bwMode="auto">
          <a:xfrm>
            <a:off x="5426876" y="3120248"/>
            <a:ext cx="1014564" cy="85232"/>
          </a:xfrm>
          <a:prstGeom prst="line">
            <a:avLst/>
          </a:prstGeom>
          <a:solidFill>
            <a:schemeClr val="accent1"/>
          </a:solidFill>
          <a:ln w="28575" cap="flat" cmpd="sng" algn="ctr">
            <a:solidFill>
              <a:srgbClr val="FFFF00"/>
            </a:solidFill>
            <a:prstDash val="solid"/>
            <a:round/>
            <a:headEnd type="none" w="med" len="med"/>
            <a:tailEnd type="none" w="med" len="med"/>
          </a:ln>
          <a:effectLst/>
        </p:spPr>
      </p:cxnSp>
      <p:grpSp>
        <p:nvGrpSpPr>
          <p:cNvPr id="29" name="Group 28"/>
          <p:cNvGrpSpPr/>
          <p:nvPr/>
        </p:nvGrpSpPr>
        <p:grpSpPr>
          <a:xfrm>
            <a:off x="6459309" y="2528900"/>
            <a:ext cx="440501" cy="383696"/>
            <a:chOff x="1079612" y="3933056"/>
            <a:chExt cx="620216" cy="540236"/>
          </a:xfrm>
        </p:grpSpPr>
        <p:cxnSp>
          <p:nvCxnSpPr>
            <p:cNvPr id="31" name="Straight Arrow Connector 30"/>
            <p:cNvCxnSpPr/>
            <p:nvPr/>
          </p:nvCxnSpPr>
          <p:spPr bwMode="auto">
            <a:xfrm flipV="1">
              <a:off x="1079612" y="3933056"/>
              <a:ext cx="0" cy="540060"/>
            </a:xfrm>
            <a:prstGeom prst="straightConnector1">
              <a:avLst/>
            </a:prstGeom>
            <a:solidFill>
              <a:schemeClr val="accent1"/>
            </a:solidFill>
            <a:ln w="28575" cap="flat" cmpd="sng" algn="ctr">
              <a:solidFill>
                <a:srgbClr val="FFFF00"/>
              </a:solidFill>
              <a:prstDash val="solid"/>
              <a:round/>
              <a:headEnd type="none" w="med" len="med"/>
              <a:tailEnd type="triangle"/>
            </a:ln>
            <a:effectLst/>
          </p:spPr>
        </p:cxnSp>
        <p:cxnSp>
          <p:nvCxnSpPr>
            <p:cNvPr id="33" name="Straight Arrow Connector 32"/>
            <p:cNvCxnSpPr/>
            <p:nvPr/>
          </p:nvCxnSpPr>
          <p:spPr bwMode="auto">
            <a:xfrm>
              <a:off x="1079612" y="4473292"/>
              <a:ext cx="620216" cy="0"/>
            </a:xfrm>
            <a:prstGeom prst="straightConnector1">
              <a:avLst/>
            </a:prstGeom>
            <a:solidFill>
              <a:schemeClr val="accent1"/>
            </a:solidFill>
            <a:ln w="28575" cap="flat" cmpd="sng" algn="ctr">
              <a:solidFill>
                <a:srgbClr val="FFFF00"/>
              </a:solidFill>
              <a:prstDash val="solid"/>
              <a:round/>
              <a:headEnd type="none" w="med" len="med"/>
              <a:tailEnd type="triangle"/>
            </a:ln>
            <a:effectLst/>
          </p:spPr>
        </p:cxnSp>
        <p:cxnSp>
          <p:nvCxnSpPr>
            <p:cNvPr id="34" name="Straight Arrow Connector 33"/>
            <p:cNvCxnSpPr/>
            <p:nvPr/>
          </p:nvCxnSpPr>
          <p:spPr bwMode="auto">
            <a:xfrm flipV="1">
              <a:off x="1079612" y="4234786"/>
              <a:ext cx="561348" cy="238330"/>
            </a:xfrm>
            <a:prstGeom prst="straightConnector1">
              <a:avLst/>
            </a:prstGeom>
            <a:solidFill>
              <a:schemeClr val="accent1"/>
            </a:solidFill>
            <a:ln w="28575" cap="flat" cmpd="sng" algn="ctr">
              <a:solidFill>
                <a:srgbClr val="FFFF00"/>
              </a:solidFill>
              <a:prstDash val="solid"/>
              <a:round/>
              <a:headEnd type="none" w="med" len="med"/>
              <a:tailEnd type="triangle"/>
            </a:ln>
            <a:effectLst/>
          </p:spPr>
        </p:cxnSp>
      </p:grpSp>
      <p:sp>
        <p:nvSpPr>
          <p:cNvPr id="23" name="Oval 22"/>
          <p:cNvSpPr/>
          <p:nvPr/>
        </p:nvSpPr>
        <p:spPr bwMode="auto">
          <a:xfrm>
            <a:off x="6431131" y="2877532"/>
            <a:ext cx="75472" cy="75472"/>
          </a:xfrm>
          <a:prstGeom prst="ellipse">
            <a:avLst/>
          </a:prstGeom>
          <a:solidFill>
            <a:srgbClr val="FFFF00"/>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4" name="Freeform 23"/>
          <p:cNvSpPr/>
          <p:nvPr/>
        </p:nvSpPr>
        <p:spPr bwMode="auto">
          <a:xfrm>
            <a:off x="4517136" y="2814199"/>
            <a:ext cx="1865376" cy="1209161"/>
          </a:xfrm>
          <a:custGeom>
            <a:avLst/>
            <a:gdLst>
              <a:gd name="connsiteX0" fmla="*/ 0 w 1865376"/>
              <a:gd name="connsiteY0" fmla="*/ 1209161 h 1209161"/>
              <a:gd name="connsiteX1" fmla="*/ 908304 w 1865376"/>
              <a:gd name="connsiteY1" fmla="*/ 124073 h 1209161"/>
              <a:gd name="connsiteX2" fmla="*/ 1865376 w 1865376"/>
              <a:gd name="connsiteY2" fmla="*/ 69209 h 1209161"/>
            </a:gdLst>
            <a:ahLst/>
            <a:cxnLst>
              <a:cxn ang="0">
                <a:pos x="connsiteX0" y="connsiteY0"/>
              </a:cxn>
              <a:cxn ang="0">
                <a:pos x="connsiteX1" y="connsiteY1"/>
              </a:cxn>
              <a:cxn ang="0">
                <a:pos x="connsiteX2" y="connsiteY2"/>
              </a:cxn>
            </a:cxnLst>
            <a:rect l="l" t="t" r="r" b="b"/>
            <a:pathLst>
              <a:path w="1865376" h="1209161">
                <a:moveTo>
                  <a:pt x="0" y="1209161"/>
                </a:moveTo>
                <a:cubicBezTo>
                  <a:pt x="298704" y="761613"/>
                  <a:pt x="597408" y="314065"/>
                  <a:pt x="908304" y="124073"/>
                </a:cubicBezTo>
                <a:cubicBezTo>
                  <a:pt x="1219200" y="-65919"/>
                  <a:pt x="1542288" y="1645"/>
                  <a:pt x="1865376" y="69209"/>
                </a:cubicBezTo>
              </a:path>
            </a:pathLst>
          </a:custGeom>
          <a:noFill/>
          <a:ln w="2857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 name="TextBox 5"/>
          <p:cNvSpPr txBox="1"/>
          <p:nvPr/>
        </p:nvSpPr>
        <p:spPr>
          <a:xfrm>
            <a:off x="447028" y="6155260"/>
            <a:ext cx="8604956" cy="369332"/>
          </a:xfrm>
          <a:prstGeom prst="rect">
            <a:avLst/>
          </a:prstGeom>
          <a:noFill/>
        </p:spPr>
        <p:txBody>
          <a:bodyPr wrap="square" rtlCol="0">
            <a:spAutoFit/>
          </a:bodyPr>
          <a:lstStyle/>
          <a:p>
            <a:r>
              <a:rPr lang="en-US" sz="1800" dirty="0" smtClean="0">
                <a:solidFill>
                  <a:srgbClr val="FF0000"/>
                </a:solidFill>
                <a:latin typeface="Calibri" panose="020F0502020204030204" pitchFamily="34" charset="0"/>
              </a:rPr>
              <a:t>Hand-Eye Calibration: calculate the transformation between the hand and the eye</a:t>
            </a:r>
            <a:endParaRPr lang="en-US" sz="1800" dirty="0">
              <a:solidFill>
                <a:srgbClr val="FF0000"/>
              </a:solidFill>
              <a:latin typeface="Calibri" panose="020F0502020204030204" pitchFamily="34" charset="0"/>
            </a:endParaRPr>
          </a:p>
        </p:txBody>
      </p:sp>
      <p:sp>
        <p:nvSpPr>
          <p:cNvPr id="8" name="Footer Placeholder 7"/>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2550599412"/>
      </p:ext>
    </p:extLst>
  </p:cSld>
  <p:clrMapOvr>
    <a:masterClrMapping/>
  </p:clrMapOvr>
  <mc:AlternateContent xmlns:mc="http://schemas.openxmlformats.org/markup-compatibility/2006" xmlns:p14="http://schemas.microsoft.com/office/powerpoint/2010/main">
    <mc:Choice Requires="p14">
      <p:transition spd="slow" p14:dur="2000" advTm="56562"/>
    </mc:Choice>
    <mc:Fallback xmlns="">
      <p:transition spd="slow" advTm="5656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Hand-Eye </a:t>
            </a:r>
            <a:r>
              <a:rPr lang="en-US" dirty="0" smtClean="0"/>
              <a:t>Calibration: The Problem</a:t>
            </a:r>
            <a:endParaRPr lang="en-US" dirty="0"/>
          </a:p>
        </p:txBody>
      </p:sp>
      <p:grpSp>
        <p:nvGrpSpPr>
          <p:cNvPr id="4" name="Group 3"/>
          <p:cNvGrpSpPr/>
          <p:nvPr/>
        </p:nvGrpSpPr>
        <p:grpSpPr>
          <a:xfrm rot="2953005">
            <a:off x="623808" y="3905762"/>
            <a:ext cx="720108" cy="485981"/>
            <a:chOff x="653200" y="1905466"/>
            <a:chExt cx="1270443" cy="857387"/>
          </a:xfrm>
        </p:grpSpPr>
        <p:sp>
          <p:nvSpPr>
            <p:cNvPr id="5" name="Rectangle 4"/>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 name="Isosceles Triangle 5"/>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7" name="Straight Connector 6"/>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a:stCxn id="5"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 name="Oval 8"/>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0" name="Oval 9"/>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11" name="Group 10"/>
          <p:cNvGrpSpPr/>
          <p:nvPr/>
        </p:nvGrpSpPr>
        <p:grpSpPr>
          <a:xfrm>
            <a:off x="866805" y="3443292"/>
            <a:ext cx="407008" cy="354522"/>
            <a:chOff x="1079612" y="3933056"/>
            <a:chExt cx="620216" cy="540236"/>
          </a:xfrm>
        </p:grpSpPr>
        <p:cxnSp>
          <p:nvCxnSpPr>
            <p:cNvPr id="12" name="Straight Arrow Connector 11"/>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15" name="Group 14"/>
          <p:cNvGrpSpPr/>
          <p:nvPr/>
        </p:nvGrpSpPr>
        <p:grpSpPr>
          <a:xfrm>
            <a:off x="1101297" y="4127060"/>
            <a:ext cx="407008" cy="354522"/>
            <a:chOff x="1079612" y="3933056"/>
            <a:chExt cx="620216" cy="540236"/>
          </a:xfrm>
        </p:grpSpPr>
        <p:cxnSp>
          <p:nvCxnSpPr>
            <p:cNvPr id="16" name="Straight Arrow Connector 15"/>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19" name="Group 18"/>
          <p:cNvGrpSpPr/>
          <p:nvPr/>
        </p:nvGrpSpPr>
        <p:grpSpPr>
          <a:xfrm rot="8635312" flipV="1">
            <a:off x="2611569" y="3824521"/>
            <a:ext cx="720108" cy="485981"/>
            <a:chOff x="653200" y="1905466"/>
            <a:chExt cx="1270443" cy="857387"/>
          </a:xfrm>
        </p:grpSpPr>
        <p:sp>
          <p:nvSpPr>
            <p:cNvPr id="20" name="Rectangle 19"/>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1" name="Isosceles Triangle 20"/>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22" name="Straight Connector 21"/>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a:stCxn id="20"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Oval 23"/>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5" name="Oval 24"/>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26" name="Freeform 25"/>
          <p:cNvSpPr/>
          <p:nvPr/>
        </p:nvSpPr>
        <p:spPr bwMode="auto">
          <a:xfrm>
            <a:off x="853264" y="3595398"/>
            <a:ext cx="2317531" cy="205473"/>
          </a:xfrm>
          <a:custGeom>
            <a:avLst/>
            <a:gdLst>
              <a:gd name="connsiteX0" fmla="*/ 0 w 2317531"/>
              <a:gd name="connsiteY0" fmla="*/ 205473 h 205473"/>
              <a:gd name="connsiteX1" fmla="*/ 1040524 w 2317531"/>
              <a:gd name="connsiteY1" fmla="*/ 521 h 205473"/>
              <a:gd name="connsiteX2" fmla="*/ 2317531 w 2317531"/>
              <a:gd name="connsiteY2" fmla="*/ 158176 h 205473"/>
            </a:gdLst>
            <a:ahLst/>
            <a:cxnLst>
              <a:cxn ang="0">
                <a:pos x="connsiteX0" y="connsiteY0"/>
              </a:cxn>
              <a:cxn ang="0">
                <a:pos x="connsiteX1" y="connsiteY1"/>
              </a:cxn>
              <a:cxn ang="0">
                <a:pos x="connsiteX2" y="connsiteY2"/>
              </a:cxn>
            </a:cxnLst>
            <a:rect l="l" t="t" r="r" b="b"/>
            <a:pathLst>
              <a:path w="2317531" h="205473">
                <a:moveTo>
                  <a:pt x="0" y="205473"/>
                </a:moveTo>
                <a:cubicBezTo>
                  <a:pt x="327134" y="106938"/>
                  <a:pt x="654269" y="8404"/>
                  <a:pt x="1040524" y="521"/>
                </a:cubicBezTo>
                <a:cubicBezTo>
                  <a:pt x="1426779" y="-7362"/>
                  <a:pt x="1872155" y="75407"/>
                  <a:pt x="2317531" y="158176"/>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7" name="Freeform 26"/>
          <p:cNvSpPr/>
          <p:nvPr/>
        </p:nvSpPr>
        <p:spPr bwMode="auto">
          <a:xfrm>
            <a:off x="1097630" y="4352664"/>
            <a:ext cx="1702676" cy="294242"/>
          </a:xfrm>
          <a:custGeom>
            <a:avLst/>
            <a:gdLst>
              <a:gd name="connsiteX0" fmla="*/ 0 w 1702676"/>
              <a:gd name="connsiteY0" fmla="*/ 118241 h 294242"/>
              <a:gd name="connsiteX1" fmla="*/ 938048 w 1702676"/>
              <a:gd name="connsiteY1" fmla="*/ 291662 h 294242"/>
              <a:gd name="connsiteX2" fmla="*/ 1702676 w 1702676"/>
              <a:gd name="connsiteY2" fmla="*/ 0 h 294242"/>
            </a:gdLst>
            <a:ahLst/>
            <a:cxnLst>
              <a:cxn ang="0">
                <a:pos x="connsiteX0" y="connsiteY0"/>
              </a:cxn>
              <a:cxn ang="0">
                <a:pos x="connsiteX1" y="connsiteY1"/>
              </a:cxn>
              <a:cxn ang="0">
                <a:pos x="connsiteX2" y="connsiteY2"/>
              </a:cxn>
            </a:cxnLst>
            <a:rect l="l" t="t" r="r" b="b"/>
            <a:pathLst>
              <a:path w="1702676" h="294242">
                <a:moveTo>
                  <a:pt x="0" y="118241"/>
                </a:moveTo>
                <a:cubicBezTo>
                  <a:pt x="327134" y="214805"/>
                  <a:pt x="654269" y="311369"/>
                  <a:pt x="938048" y="291662"/>
                </a:cubicBezTo>
                <a:cubicBezTo>
                  <a:pt x="1221827" y="271955"/>
                  <a:pt x="1462251" y="135977"/>
                  <a:pt x="1702676" y="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8" name="TextBox 27"/>
          <p:cNvSpPr txBox="1"/>
          <p:nvPr/>
        </p:nvSpPr>
        <p:spPr>
          <a:xfrm>
            <a:off x="683568" y="2953619"/>
            <a:ext cx="2498376" cy="338554"/>
          </a:xfrm>
          <a:prstGeom prst="rect">
            <a:avLst/>
          </a:prstGeom>
          <a:noFill/>
        </p:spPr>
        <p:txBody>
          <a:bodyPr wrap="none" rtlCol="0">
            <a:spAutoFit/>
          </a:bodyPr>
          <a:lstStyle/>
          <a:p>
            <a:r>
              <a:rPr lang="en-US" sz="1600" dirty="0" smtClean="0">
                <a:latin typeface="Calibri" panose="020F0502020204030204" pitchFamily="34" charset="0"/>
              </a:rPr>
              <a:t>Groundtruth Poses =&gt; Hand</a:t>
            </a:r>
            <a:endParaRPr lang="en-US" sz="1600" dirty="0">
              <a:latin typeface="Calibri" panose="020F0502020204030204" pitchFamily="34" charset="0"/>
            </a:endParaRPr>
          </a:p>
        </p:txBody>
      </p:sp>
      <p:sp>
        <p:nvSpPr>
          <p:cNvPr id="29" name="TextBox 28"/>
          <p:cNvSpPr txBox="1"/>
          <p:nvPr/>
        </p:nvSpPr>
        <p:spPr>
          <a:xfrm>
            <a:off x="818377" y="4842847"/>
            <a:ext cx="2122504" cy="338554"/>
          </a:xfrm>
          <a:prstGeom prst="rect">
            <a:avLst/>
          </a:prstGeom>
          <a:noFill/>
        </p:spPr>
        <p:txBody>
          <a:bodyPr wrap="none" rtlCol="0">
            <a:spAutoFit/>
          </a:bodyPr>
          <a:lstStyle/>
          <a:p>
            <a:r>
              <a:rPr lang="en-US" sz="1600" dirty="0" smtClean="0">
                <a:latin typeface="Calibri" panose="020F0502020204030204" pitchFamily="34" charset="0"/>
              </a:rPr>
              <a:t>Estimated Poses =&gt; Eye</a:t>
            </a:r>
            <a:endParaRPr lang="en-US" sz="1600" dirty="0">
              <a:latin typeface="Calibri" panose="020F0502020204030204" pitchFamily="34" charset="0"/>
            </a:endParaRPr>
          </a:p>
        </p:txBody>
      </p:sp>
      <p:sp>
        <p:nvSpPr>
          <p:cNvPr id="31" name="Content Placeholder 2"/>
          <p:cNvSpPr txBox="1">
            <a:spLocks/>
          </p:cNvSpPr>
          <p:nvPr/>
        </p:nvSpPr>
        <p:spPr>
          <a:xfrm>
            <a:off x="214663" y="1290501"/>
            <a:ext cx="8255750" cy="717076"/>
          </a:xfrm>
          <a:prstGeom prst="rect">
            <a:avLst/>
          </a:prstGeom>
          <a:ln>
            <a:solidFill>
              <a:srgbClr val="FF0000"/>
            </a:solidFill>
          </a:ln>
        </p:spPr>
        <p:txBody>
          <a:bodyPr/>
          <a:lstStyle>
            <a:lvl1pPr marL="342900" indent="-342900" algn="l" rtl="0" eaLnBrk="0" fontAlgn="base" hangingPunct="0">
              <a:lnSpc>
                <a:spcPct val="100000"/>
              </a:lnSpc>
              <a:spcBef>
                <a:spcPts val="800"/>
              </a:spcBef>
              <a:spcAft>
                <a:spcPts val="600"/>
              </a:spcAft>
              <a:buClrTx/>
              <a:buSzPct val="110000"/>
              <a:buFont typeface="Wingdings" pitchFamily="2" charset="2"/>
              <a:buChar char="Ø"/>
              <a:defRPr sz="2400">
                <a:solidFill>
                  <a:schemeClr val="tx1"/>
                </a:solidFill>
                <a:latin typeface="Calibri" panose="020F0502020204030204" pitchFamily="34" charset="0"/>
                <a:ea typeface="+mn-ea"/>
                <a:cs typeface="Times" pitchFamily="18" charset="0"/>
              </a:defRPr>
            </a:lvl1pPr>
            <a:lvl2pPr marL="742950" indent="-285750" algn="l" rtl="0" eaLnBrk="0" fontAlgn="base" hangingPunct="0">
              <a:lnSpc>
                <a:spcPct val="100000"/>
              </a:lnSpc>
              <a:spcBef>
                <a:spcPts val="400"/>
              </a:spcBef>
              <a:spcAft>
                <a:spcPts val="600"/>
              </a:spcAft>
              <a:buClrTx/>
              <a:buSzPct val="80000"/>
              <a:buFont typeface="Wingdings" pitchFamily="2" charset="2"/>
              <a:buChar char="§"/>
              <a:defRPr sz="2400">
                <a:solidFill>
                  <a:schemeClr val="tx1"/>
                </a:solidFill>
                <a:latin typeface="Calibri" panose="020F0502020204030204" pitchFamily="34" charset="0"/>
                <a:cs typeface="Times" pitchFamily="18" charset="0"/>
              </a:defRPr>
            </a:lvl2pPr>
            <a:lvl3pPr marL="1143000" indent="-228600" algn="l" rtl="0" eaLnBrk="0" fontAlgn="base" hangingPunct="0">
              <a:lnSpc>
                <a:spcPct val="100000"/>
              </a:lnSpc>
              <a:spcBef>
                <a:spcPts val="400"/>
              </a:spcBef>
              <a:spcAft>
                <a:spcPts val="600"/>
              </a:spcAft>
              <a:buChar char="-"/>
              <a:defRPr>
                <a:solidFill>
                  <a:schemeClr val="tx1"/>
                </a:solidFill>
                <a:latin typeface="Calibri" panose="020F0502020204030204" pitchFamily="34" charset="0"/>
                <a:cs typeface="Times" pitchFamily="18" charset="0"/>
              </a:defRPr>
            </a:lvl3pPr>
            <a:lvl4pPr marL="1600200" indent="-228600" algn="l" rtl="0" eaLnBrk="0" fontAlgn="base" hangingPunct="0">
              <a:lnSpc>
                <a:spcPct val="100000"/>
              </a:lnSpc>
              <a:spcBef>
                <a:spcPts val="400"/>
              </a:spcBef>
              <a:spcAft>
                <a:spcPts val="600"/>
              </a:spcAft>
              <a:buFont typeface="Times" charset="0"/>
              <a:buChar char="•"/>
              <a:defRPr sz="1400">
                <a:solidFill>
                  <a:schemeClr val="tx1"/>
                </a:solidFill>
                <a:latin typeface="Calibri" panose="020F0502020204030204" pitchFamily="34" charset="0"/>
                <a:cs typeface="Times" pitchFamily="18" charset="0"/>
              </a:defRPr>
            </a:lvl4pPr>
            <a:lvl5pPr marL="2057400" indent="-228600" algn="l" rtl="0" eaLnBrk="0" fontAlgn="base" hangingPunct="0">
              <a:lnSpc>
                <a:spcPct val="100000"/>
              </a:lnSpc>
              <a:spcBef>
                <a:spcPct val="20000"/>
              </a:spcBef>
              <a:spcAft>
                <a:spcPts val="600"/>
              </a:spcAft>
              <a:buSzPct val="60000"/>
              <a:buChar char="º"/>
              <a:defRPr>
                <a:solidFill>
                  <a:schemeClr val="tx1"/>
                </a:solidFill>
                <a:latin typeface="Calibri" panose="020F0502020204030204" pitchFamily="34" charset="0"/>
                <a:cs typeface="Times" pitchFamily="18"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a:lstStyle>
          <a:p>
            <a:pPr marL="0" indent="0">
              <a:buNone/>
            </a:pPr>
            <a:r>
              <a:rPr lang="en-US" sz="2000" kern="0" dirty="0" smtClean="0"/>
              <a:t>Hand-eye calibration: find </a:t>
            </a:r>
            <a:r>
              <a:rPr lang="en-US" sz="2000" b="1" kern="0" dirty="0" smtClean="0"/>
              <a:t>the relative transformation </a:t>
            </a:r>
            <a:r>
              <a:rPr lang="en-US" sz="2000" kern="0" dirty="0" smtClean="0"/>
              <a:t>between the hand and the eye in order to get the groundtruth poses of the eye.</a:t>
            </a:r>
          </a:p>
          <a:p>
            <a:pPr marL="0" indent="0">
              <a:buNone/>
            </a:pPr>
            <a:endParaRPr lang="en-US" sz="2000" kern="0" dirty="0"/>
          </a:p>
        </p:txBody>
      </p:sp>
      <p:sp>
        <p:nvSpPr>
          <p:cNvPr id="33" name="TextBox 32"/>
          <p:cNvSpPr txBox="1"/>
          <p:nvPr/>
        </p:nvSpPr>
        <p:spPr>
          <a:xfrm>
            <a:off x="5207533" y="2896573"/>
            <a:ext cx="3708412" cy="1477328"/>
          </a:xfrm>
          <a:prstGeom prst="rect">
            <a:avLst/>
          </a:prstGeom>
          <a:noFill/>
        </p:spPr>
        <p:txBody>
          <a:bodyPr wrap="square" rtlCol="0">
            <a:spAutoFit/>
          </a:bodyPr>
          <a:lstStyle/>
          <a:p>
            <a:pPr algn="just"/>
            <a:r>
              <a:rPr lang="en-US" sz="1800" dirty="0" smtClean="0">
                <a:latin typeface="Calibri" panose="020F0502020204030204" pitchFamily="34" charset="0"/>
              </a:rPr>
              <a:t>The </a:t>
            </a:r>
            <a:r>
              <a:rPr lang="en-US" sz="1800" u="sng" dirty="0" smtClean="0">
                <a:latin typeface="Calibri" panose="020F0502020204030204" pitchFamily="34" charset="0"/>
              </a:rPr>
              <a:t>(groundtruth) hand poses</a:t>
            </a:r>
            <a:r>
              <a:rPr lang="en-US" sz="1800" dirty="0" smtClean="0">
                <a:latin typeface="Calibri" panose="020F0502020204030204" pitchFamily="34" charset="0"/>
              </a:rPr>
              <a:t> and the </a:t>
            </a:r>
            <a:r>
              <a:rPr lang="en-US" sz="1800" u="sng" dirty="0" smtClean="0">
                <a:latin typeface="Calibri" panose="020F0502020204030204" pitchFamily="34" charset="0"/>
              </a:rPr>
              <a:t>(estimated) eye poses</a:t>
            </a:r>
            <a:r>
              <a:rPr lang="en-US" sz="1800" dirty="0" smtClean="0">
                <a:latin typeface="Calibri" panose="020F0502020204030204" pitchFamily="34" charset="0"/>
              </a:rPr>
              <a:t> describe </a:t>
            </a:r>
            <a:r>
              <a:rPr lang="en-US" sz="1800" b="1" dirty="0" smtClean="0">
                <a:latin typeface="Calibri" panose="020F0502020204030204" pitchFamily="34" charset="0"/>
              </a:rPr>
              <a:t>different coordinate frames</a:t>
            </a:r>
            <a:r>
              <a:rPr lang="en-US" sz="1800" dirty="0" smtClean="0">
                <a:latin typeface="Calibri" panose="020F0502020204030204" pitchFamily="34" charset="0"/>
              </a:rPr>
              <a:t>, and cannot be compared with each other </a:t>
            </a:r>
            <a:r>
              <a:rPr lang="en-US" sz="1800" dirty="0">
                <a:latin typeface="Calibri" panose="020F0502020204030204" pitchFamily="34" charset="0"/>
              </a:rPr>
              <a:t>directly </a:t>
            </a:r>
            <a:r>
              <a:rPr lang="en-US" sz="1800" dirty="0" smtClean="0">
                <a:latin typeface="Calibri" panose="020F0502020204030204" pitchFamily="34" charset="0"/>
              </a:rPr>
              <a:t>.</a:t>
            </a:r>
            <a:endParaRPr lang="en-US" sz="1800" dirty="0">
              <a:latin typeface="Calibri" panose="020F0502020204030204" pitchFamily="34" charset="0"/>
            </a:endParaRPr>
          </a:p>
        </p:txBody>
      </p:sp>
      <p:sp>
        <p:nvSpPr>
          <p:cNvPr id="50" name="TextBox 49"/>
          <p:cNvSpPr txBox="1"/>
          <p:nvPr/>
        </p:nvSpPr>
        <p:spPr>
          <a:xfrm>
            <a:off x="273371" y="2395820"/>
            <a:ext cx="2146265" cy="400110"/>
          </a:xfrm>
          <a:prstGeom prst="rect">
            <a:avLst/>
          </a:prstGeom>
          <a:noFill/>
        </p:spPr>
        <p:txBody>
          <a:bodyPr wrap="square" rtlCol="0">
            <a:spAutoFit/>
          </a:bodyPr>
          <a:lstStyle/>
          <a:p>
            <a:pPr marL="180975" indent="-180975">
              <a:buFont typeface="Arial" panose="020B0604020202020204" pitchFamily="34" charset="0"/>
              <a:buChar char="•"/>
            </a:pPr>
            <a:r>
              <a:rPr lang="en-US" sz="2000" dirty="0" smtClean="0">
                <a:latin typeface="Calibri" panose="020F0502020204030204" pitchFamily="34" charset="0"/>
              </a:rPr>
              <a:t>Raw data</a:t>
            </a:r>
            <a:endParaRPr lang="en-US" sz="2000" dirty="0">
              <a:latin typeface="Calibri" panose="020F0502020204030204" pitchFamily="34" charset="0"/>
            </a:endParaRPr>
          </a:p>
        </p:txBody>
      </p:sp>
      <p:sp>
        <p:nvSpPr>
          <p:cNvPr id="51" name="TextBox 50"/>
          <p:cNvSpPr txBox="1"/>
          <p:nvPr/>
        </p:nvSpPr>
        <p:spPr>
          <a:xfrm>
            <a:off x="207208" y="868147"/>
            <a:ext cx="8649268" cy="400110"/>
          </a:xfrm>
          <a:prstGeom prst="rect">
            <a:avLst/>
          </a:prstGeom>
          <a:noFill/>
        </p:spPr>
        <p:txBody>
          <a:bodyPr wrap="square" rtlCol="0">
            <a:spAutoFit/>
          </a:bodyPr>
          <a:lstStyle/>
          <a:p>
            <a:r>
              <a:rPr lang="en-US" sz="2000" dirty="0" smtClean="0">
                <a:latin typeface="Calibri" panose="020F0502020204030204" pitchFamily="34" charset="0"/>
              </a:rPr>
              <a:t>Final Goal: We want to know how good the estimation fits the groundtruth.</a:t>
            </a:r>
            <a:endParaRPr lang="en-US" sz="2000" dirty="0">
              <a:latin typeface="Calibri" panose="020F0502020204030204" pitchFamily="34" charset="0"/>
            </a:endParaRPr>
          </a:p>
        </p:txBody>
      </p:sp>
      <p:sp>
        <p:nvSpPr>
          <p:cNvPr id="53" name="TextBox 52"/>
          <p:cNvSpPr txBox="1"/>
          <p:nvPr/>
        </p:nvSpPr>
        <p:spPr>
          <a:xfrm>
            <a:off x="4785648" y="2395820"/>
            <a:ext cx="2146265" cy="400110"/>
          </a:xfrm>
          <a:prstGeom prst="rect">
            <a:avLst/>
          </a:prstGeom>
          <a:noFill/>
        </p:spPr>
        <p:txBody>
          <a:bodyPr wrap="square" rtlCol="0">
            <a:spAutoFit/>
          </a:bodyPr>
          <a:lstStyle/>
          <a:p>
            <a:pPr marL="180975" indent="-180975">
              <a:buFont typeface="Arial" panose="020B0604020202020204" pitchFamily="34" charset="0"/>
              <a:buChar char="•"/>
            </a:pPr>
            <a:r>
              <a:rPr lang="en-US" sz="2000" dirty="0" smtClean="0">
                <a:latin typeface="Calibri" panose="020F0502020204030204" pitchFamily="34" charset="0"/>
              </a:rPr>
              <a:t>The problem</a:t>
            </a:r>
            <a:endParaRPr lang="en-US" sz="2000" dirty="0">
              <a:latin typeface="Calibri" panose="020F0502020204030204" pitchFamily="34" charset="0"/>
            </a:endParaRPr>
          </a:p>
        </p:txBody>
      </p:sp>
      <p:sp>
        <p:nvSpPr>
          <p:cNvPr id="3" name="Footer Placeholder 2"/>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
        <p:nvSpPr>
          <p:cNvPr id="54" name="Content Placeholder 2"/>
          <p:cNvSpPr txBox="1">
            <a:spLocks/>
          </p:cNvSpPr>
          <p:nvPr/>
        </p:nvSpPr>
        <p:spPr>
          <a:xfrm>
            <a:off x="5207533" y="5749540"/>
            <a:ext cx="4059747" cy="727252"/>
          </a:xfrm>
          <a:prstGeom prst="rect">
            <a:avLst/>
          </a:prstGeom>
          <a:ln>
            <a:noFill/>
          </a:ln>
        </p:spPr>
        <p:txBody>
          <a:bodyPr/>
          <a:lstStyle>
            <a:lvl1pPr marL="342900" indent="-342900" algn="l" rtl="0" eaLnBrk="0" fontAlgn="base" hangingPunct="0">
              <a:lnSpc>
                <a:spcPct val="100000"/>
              </a:lnSpc>
              <a:spcBef>
                <a:spcPts val="800"/>
              </a:spcBef>
              <a:spcAft>
                <a:spcPts val="600"/>
              </a:spcAft>
              <a:buClrTx/>
              <a:buSzPct val="110000"/>
              <a:buFont typeface="Wingdings" pitchFamily="2" charset="2"/>
              <a:buChar char="Ø"/>
              <a:defRPr sz="2400">
                <a:solidFill>
                  <a:schemeClr val="tx1"/>
                </a:solidFill>
                <a:latin typeface="Calibri" panose="020F0502020204030204" pitchFamily="34" charset="0"/>
                <a:ea typeface="+mn-ea"/>
                <a:cs typeface="Times" pitchFamily="18" charset="0"/>
              </a:defRPr>
            </a:lvl1pPr>
            <a:lvl2pPr marL="742950" indent="-285750" algn="l" rtl="0" eaLnBrk="0" fontAlgn="base" hangingPunct="0">
              <a:lnSpc>
                <a:spcPct val="100000"/>
              </a:lnSpc>
              <a:spcBef>
                <a:spcPts val="400"/>
              </a:spcBef>
              <a:spcAft>
                <a:spcPts val="600"/>
              </a:spcAft>
              <a:buClrTx/>
              <a:buSzPct val="80000"/>
              <a:buFont typeface="Wingdings" pitchFamily="2" charset="2"/>
              <a:buChar char="§"/>
              <a:defRPr sz="2400">
                <a:solidFill>
                  <a:schemeClr val="tx1"/>
                </a:solidFill>
                <a:latin typeface="Calibri" panose="020F0502020204030204" pitchFamily="34" charset="0"/>
                <a:cs typeface="Times" pitchFamily="18" charset="0"/>
              </a:defRPr>
            </a:lvl2pPr>
            <a:lvl3pPr marL="1143000" indent="-228600" algn="l" rtl="0" eaLnBrk="0" fontAlgn="base" hangingPunct="0">
              <a:lnSpc>
                <a:spcPct val="100000"/>
              </a:lnSpc>
              <a:spcBef>
                <a:spcPts val="400"/>
              </a:spcBef>
              <a:spcAft>
                <a:spcPts val="600"/>
              </a:spcAft>
              <a:buChar char="-"/>
              <a:defRPr>
                <a:solidFill>
                  <a:schemeClr val="tx1"/>
                </a:solidFill>
                <a:latin typeface="Calibri" panose="020F0502020204030204" pitchFamily="34" charset="0"/>
                <a:cs typeface="Times" pitchFamily="18" charset="0"/>
              </a:defRPr>
            </a:lvl3pPr>
            <a:lvl4pPr marL="1600200" indent="-228600" algn="l" rtl="0" eaLnBrk="0" fontAlgn="base" hangingPunct="0">
              <a:lnSpc>
                <a:spcPct val="100000"/>
              </a:lnSpc>
              <a:spcBef>
                <a:spcPts val="400"/>
              </a:spcBef>
              <a:spcAft>
                <a:spcPts val="600"/>
              </a:spcAft>
              <a:buFont typeface="Times" charset="0"/>
              <a:buChar char="•"/>
              <a:defRPr sz="1400">
                <a:solidFill>
                  <a:schemeClr val="tx1"/>
                </a:solidFill>
                <a:latin typeface="Calibri" panose="020F0502020204030204" pitchFamily="34" charset="0"/>
                <a:cs typeface="Times" pitchFamily="18" charset="0"/>
              </a:defRPr>
            </a:lvl4pPr>
            <a:lvl5pPr marL="2057400" indent="-228600" algn="l" rtl="0" eaLnBrk="0" fontAlgn="base" hangingPunct="0">
              <a:lnSpc>
                <a:spcPct val="100000"/>
              </a:lnSpc>
              <a:spcBef>
                <a:spcPct val="20000"/>
              </a:spcBef>
              <a:spcAft>
                <a:spcPts val="600"/>
              </a:spcAft>
              <a:buSzPct val="60000"/>
              <a:buChar char="º"/>
              <a:defRPr>
                <a:solidFill>
                  <a:schemeClr val="tx1"/>
                </a:solidFill>
                <a:latin typeface="Calibri" panose="020F0502020204030204" pitchFamily="34" charset="0"/>
                <a:cs typeface="Times" pitchFamily="18"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a:lstStyle>
          <a:p>
            <a:pPr marL="0" indent="0">
              <a:buNone/>
            </a:pPr>
            <a:r>
              <a:rPr lang="en-US" sz="1800" u="sng" kern="0" dirty="0" smtClean="0"/>
              <a:t>It is a different problem from trajectory alignment.</a:t>
            </a:r>
          </a:p>
          <a:p>
            <a:pPr marL="0" indent="0">
              <a:buNone/>
            </a:pPr>
            <a:endParaRPr lang="en-US" sz="1800" u="sng" kern="0" dirty="0"/>
          </a:p>
        </p:txBody>
      </p:sp>
      <p:grpSp>
        <p:nvGrpSpPr>
          <p:cNvPr id="42" name="Group 41"/>
          <p:cNvGrpSpPr/>
          <p:nvPr/>
        </p:nvGrpSpPr>
        <p:grpSpPr>
          <a:xfrm>
            <a:off x="5542769" y="4800544"/>
            <a:ext cx="1404156" cy="1051762"/>
            <a:chOff x="175822" y="1390448"/>
            <a:chExt cx="1747425" cy="1308882"/>
          </a:xfrm>
        </p:grpSpPr>
        <p:pic>
          <p:nvPicPr>
            <p:cNvPr id="55" name="Picture 5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5822" y="1390448"/>
              <a:ext cx="1747425" cy="1308882"/>
            </a:xfrm>
            <a:prstGeom prst="rect">
              <a:avLst/>
            </a:prstGeom>
          </p:spPr>
        </p:pic>
        <p:sp>
          <p:nvSpPr>
            <p:cNvPr id="56" name="Oval 55"/>
            <p:cNvSpPr/>
            <p:nvPr/>
          </p:nvSpPr>
          <p:spPr bwMode="auto">
            <a:xfrm>
              <a:off x="1584611" y="1700808"/>
              <a:ext cx="144016" cy="144016"/>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7" name="Oval 56"/>
            <p:cNvSpPr/>
            <p:nvPr/>
          </p:nvSpPr>
          <p:spPr bwMode="auto">
            <a:xfrm>
              <a:off x="1584611" y="2204864"/>
              <a:ext cx="144016"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62" name="Group 61"/>
          <p:cNvGrpSpPr/>
          <p:nvPr/>
        </p:nvGrpSpPr>
        <p:grpSpPr>
          <a:xfrm rot="5400000">
            <a:off x="6218674" y="4490183"/>
            <a:ext cx="1404156" cy="1051762"/>
            <a:chOff x="175822" y="1390448"/>
            <a:chExt cx="1747425" cy="1308882"/>
          </a:xfrm>
        </p:grpSpPr>
        <p:pic>
          <p:nvPicPr>
            <p:cNvPr id="63" name="Picture 62"/>
            <p:cNvPicPr>
              <a:picLocks noChangeAspect="1"/>
            </p:cNvPicPr>
            <p:nvPr/>
          </p:nvPicPr>
          <p:blipFill>
            <a:blip r:embed="rId4">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5822" y="1390448"/>
              <a:ext cx="1747425" cy="1308882"/>
            </a:xfrm>
            <a:prstGeom prst="rect">
              <a:avLst/>
            </a:prstGeom>
          </p:spPr>
        </p:pic>
        <p:sp>
          <p:nvSpPr>
            <p:cNvPr id="64" name="Oval 63"/>
            <p:cNvSpPr/>
            <p:nvPr/>
          </p:nvSpPr>
          <p:spPr bwMode="auto">
            <a:xfrm>
              <a:off x="1584611" y="1700808"/>
              <a:ext cx="144016" cy="144016"/>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5" name="Oval 64"/>
            <p:cNvSpPr/>
            <p:nvPr/>
          </p:nvSpPr>
          <p:spPr bwMode="auto">
            <a:xfrm>
              <a:off x="1584611" y="2204864"/>
              <a:ext cx="144016"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66" name="Arc 65"/>
          <p:cNvSpPr/>
          <p:nvPr/>
        </p:nvSpPr>
        <p:spPr bwMode="auto">
          <a:xfrm>
            <a:off x="6353106" y="5117188"/>
            <a:ext cx="759135" cy="793113"/>
          </a:xfrm>
          <a:prstGeom prst="arc">
            <a:avLst/>
          </a:prstGeom>
          <a:noFill/>
          <a:ln w="19050" cap="flat" cmpd="sng" algn="ctr">
            <a:solidFill>
              <a:srgbClr val="00B050"/>
            </a:solidFill>
            <a:prstDash val="solid"/>
            <a:round/>
            <a:headEnd type="arrow"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Tree>
    <p:custDataLst>
      <p:tags r:id="rId1"/>
    </p:custDataLst>
    <p:extLst>
      <p:ext uri="{BB962C8B-B14F-4D97-AF65-F5344CB8AC3E}">
        <p14:creationId xmlns:p14="http://schemas.microsoft.com/office/powerpoint/2010/main" val="2983238745"/>
      </p:ext>
    </p:extLst>
  </p:cSld>
  <p:clrMapOvr>
    <a:masterClrMapping/>
  </p:clrMapOvr>
  <mc:AlternateContent xmlns:mc="http://schemas.openxmlformats.org/markup-compatibility/2006" xmlns:p14="http://schemas.microsoft.com/office/powerpoint/2010/main">
    <mc:Choice Requires="p14">
      <p:transition spd="slow" p14:dur="2000" advTm="6935"/>
    </mc:Choice>
    <mc:Fallback xmlns="">
      <p:transition spd="slow" advTm="69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1" grpId="0" animBg="1"/>
      <p:bldP spid="33" grpId="0"/>
      <p:bldP spid="50" grpId="0"/>
      <p:bldP spid="51" grpId="0"/>
      <p:bldP spid="53" grpId="0"/>
      <p:bldP spid="54" grpId="0"/>
      <p:bldP spid="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Hand-Eye Calibration: Problem Setup</a:t>
            </a:r>
            <a:endParaRPr lang="en-US" dirty="0"/>
          </a:p>
        </p:txBody>
      </p:sp>
      <p:grpSp>
        <p:nvGrpSpPr>
          <p:cNvPr id="13" name="Group 12"/>
          <p:cNvGrpSpPr/>
          <p:nvPr/>
        </p:nvGrpSpPr>
        <p:grpSpPr>
          <a:xfrm rot="2953005">
            <a:off x="3270449" y="2651502"/>
            <a:ext cx="720108" cy="485981"/>
            <a:chOff x="653200" y="1905466"/>
            <a:chExt cx="1270443" cy="857387"/>
          </a:xfrm>
        </p:grpSpPr>
        <p:sp>
          <p:nvSpPr>
            <p:cNvPr id="4" name="Rectangle 3"/>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 name="Isosceles Triangle 4"/>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7" name="Straight Connector 6"/>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a:stCxn id="4"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Oval 10"/>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 name="Oval 11"/>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14" name="Group 13"/>
          <p:cNvGrpSpPr/>
          <p:nvPr/>
        </p:nvGrpSpPr>
        <p:grpSpPr>
          <a:xfrm rot="8635312" flipV="1">
            <a:off x="5661633" y="2578084"/>
            <a:ext cx="720108" cy="485981"/>
            <a:chOff x="653200" y="1905466"/>
            <a:chExt cx="1270443" cy="857387"/>
          </a:xfrm>
        </p:grpSpPr>
        <p:sp>
          <p:nvSpPr>
            <p:cNvPr id="15" name="Rectangle 14"/>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6" name="Isosceles Triangle 15"/>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7" name="Straight Connector 16"/>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stCxn id="15"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Oval 18"/>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0" name="Oval 19"/>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pic>
        <p:nvPicPr>
          <p:cNvPr id="21" name="Picture 2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135704" y="4228360"/>
            <a:ext cx="817851" cy="81785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mc:AlternateContent xmlns:mc="http://schemas.openxmlformats.org/markup-compatibility/2006" xmlns:a14="http://schemas.microsoft.com/office/drawing/2010/main">
        <mc:Choice Requires="a14">
          <p:sp>
            <p:nvSpPr>
              <p:cNvPr id="28" name="TextBox 27"/>
              <p:cNvSpPr txBox="1"/>
              <p:nvPr/>
            </p:nvSpPr>
            <p:spPr>
              <a:xfrm>
                <a:off x="4629004" y="2604636"/>
                <a:ext cx="11027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𝑋</m:t>
                          </m:r>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𝑇</m:t>
                          </m:r>
                        </m:e>
                        <m:sub>
                          <m:r>
                            <a:rPr lang="en-US" sz="1800" b="0" i="1" smtClean="0">
                              <a:solidFill>
                                <a:srgbClr val="FF0000"/>
                              </a:solidFill>
                              <a:latin typeface="Cambria Math" panose="02040503050406030204" pitchFamily="18" charset="0"/>
                            </a:rPr>
                            <m:t>𝐻𝐸</m:t>
                          </m:r>
                        </m:sub>
                      </m:sSub>
                    </m:oMath>
                  </m:oMathPara>
                </a14:m>
                <a:endParaRPr lang="en-US" sz="1800" dirty="0">
                  <a:solidFill>
                    <a:srgbClr val="FF0000"/>
                  </a:solidFill>
                  <a:latin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629004" y="2604636"/>
                <a:ext cx="1102773" cy="369332"/>
              </a:xfrm>
              <a:prstGeom prst="rect">
                <a:avLst/>
              </a:prstGeom>
              <a:blipFill rotWithShape="0">
                <a:blip r:embed="rId4"/>
                <a:stretch>
                  <a:fillRect/>
                </a:stretch>
              </a:blipFill>
            </p:spPr>
            <p:txBody>
              <a:bodyPr/>
              <a:lstStyle/>
              <a:p>
                <a:r>
                  <a:rPr lang="en-US">
                    <a:noFill/>
                  </a:rPr>
                  <a:t> </a:t>
                </a:r>
              </a:p>
            </p:txBody>
          </p:sp>
        </mc:Fallback>
      </mc:AlternateContent>
      <p:grpSp>
        <p:nvGrpSpPr>
          <p:cNvPr id="29" name="Group 28"/>
          <p:cNvGrpSpPr/>
          <p:nvPr/>
        </p:nvGrpSpPr>
        <p:grpSpPr>
          <a:xfrm>
            <a:off x="1339120" y="1684431"/>
            <a:ext cx="620216" cy="540236"/>
            <a:chOff x="1079612" y="3933056"/>
            <a:chExt cx="620216" cy="540236"/>
          </a:xfrm>
        </p:grpSpPr>
        <p:cxnSp>
          <p:nvCxnSpPr>
            <p:cNvPr id="30" name="Straight Arrow Connector 29"/>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3" name="Group 32"/>
          <p:cNvGrpSpPr/>
          <p:nvPr/>
        </p:nvGrpSpPr>
        <p:grpSpPr>
          <a:xfrm>
            <a:off x="4039420" y="4589376"/>
            <a:ext cx="505210" cy="440061"/>
            <a:chOff x="1079612" y="3933056"/>
            <a:chExt cx="620216" cy="540236"/>
          </a:xfrm>
        </p:grpSpPr>
        <p:cxnSp>
          <p:nvCxnSpPr>
            <p:cNvPr id="34" name="Straight Arrow Connector 33"/>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Straight Arrow Connector 34"/>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Straight Arrow Connector 35"/>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mc:AlternateContent xmlns:mc="http://schemas.openxmlformats.org/markup-compatibility/2006" xmlns:a14="http://schemas.microsoft.com/office/drawing/2010/main">
        <mc:Choice Requires="a14">
          <p:sp>
            <p:nvSpPr>
              <p:cNvPr id="37" name="TextBox 36"/>
              <p:cNvSpPr txBox="1"/>
              <p:nvPr/>
            </p:nvSpPr>
            <p:spPr>
              <a:xfrm>
                <a:off x="905539" y="2033249"/>
                <a:ext cx="433580" cy="382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𝑊</m:t>
                      </m:r>
                    </m:oMath>
                  </m:oMathPara>
                </a14:m>
                <a:endParaRPr lang="en-US" sz="1800" dirty="0">
                  <a:latin typeface="Calibri" panose="020F0502020204030204" pitchFamily="34"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05539" y="2033249"/>
                <a:ext cx="433580" cy="38263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3801671" y="4990658"/>
                <a:ext cx="490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oMath>
                  </m:oMathPara>
                </a14:m>
                <a:endParaRPr lang="en-US" sz="1800" dirty="0">
                  <a:latin typeface="Calibri" panose="020F0502020204030204" pitchFamily="34"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3801671" y="4990658"/>
                <a:ext cx="490354" cy="369332"/>
              </a:xfrm>
              <a:prstGeom prst="rect">
                <a:avLst/>
              </a:prstGeom>
              <a:blipFill rotWithShape="0">
                <a:blip r:embed="rId6"/>
                <a:stretch>
                  <a:fillRect/>
                </a:stretch>
              </a:blipFill>
            </p:spPr>
            <p:txBody>
              <a:bodyPr/>
              <a:lstStyle/>
              <a:p>
                <a:r>
                  <a:rPr lang="en-US">
                    <a:noFill/>
                  </a:rPr>
                  <a:t> </a:t>
                </a:r>
              </a:p>
            </p:txBody>
          </p:sp>
        </mc:Fallback>
      </mc:AlternateContent>
      <p:sp>
        <p:nvSpPr>
          <p:cNvPr id="42" name="Freeform 41"/>
          <p:cNvSpPr/>
          <p:nvPr/>
        </p:nvSpPr>
        <p:spPr bwMode="auto">
          <a:xfrm>
            <a:off x="3511524" y="2322146"/>
            <a:ext cx="2712720" cy="228891"/>
          </a:xfrm>
          <a:custGeom>
            <a:avLst/>
            <a:gdLst>
              <a:gd name="connsiteX0" fmla="*/ 0 w 2712720"/>
              <a:gd name="connsiteY0" fmla="*/ 228891 h 228891"/>
              <a:gd name="connsiteX1" fmla="*/ 1303020 w 2712720"/>
              <a:gd name="connsiteY1" fmla="*/ 291 h 228891"/>
              <a:gd name="connsiteX2" fmla="*/ 2712720 w 2712720"/>
              <a:gd name="connsiteY2" fmla="*/ 190791 h 228891"/>
            </a:gdLst>
            <a:ahLst/>
            <a:cxnLst>
              <a:cxn ang="0">
                <a:pos x="connsiteX0" y="connsiteY0"/>
              </a:cxn>
              <a:cxn ang="0">
                <a:pos x="connsiteX1" y="connsiteY1"/>
              </a:cxn>
              <a:cxn ang="0">
                <a:pos x="connsiteX2" y="connsiteY2"/>
              </a:cxn>
            </a:cxnLst>
            <a:rect l="l" t="t" r="r" b="b"/>
            <a:pathLst>
              <a:path w="2712720" h="228891">
                <a:moveTo>
                  <a:pt x="0" y="228891"/>
                </a:moveTo>
                <a:cubicBezTo>
                  <a:pt x="425450" y="117766"/>
                  <a:pt x="850900" y="6641"/>
                  <a:pt x="1303020" y="291"/>
                </a:cubicBezTo>
                <a:cubicBezTo>
                  <a:pt x="1755140" y="-6059"/>
                  <a:pt x="2233930" y="92366"/>
                  <a:pt x="2712720" y="190791"/>
                </a:cubicBezTo>
              </a:path>
            </a:pathLst>
          </a:custGeom>
          <a:no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3" name="Freeform 42"/>
          <p:cNvSpPr/>
          <p:nvPr/>
        </p:nvSpPr>
        <p:spPr bwMode="auto">
          <a:xfrm>
            <a:off x="3717264" y="3130157"/>
            <a:ext cx="2171700" cy="208457"/>
          </a:xfrm>
          <a:custGeom>
            <a:avLst/>
            <a:gdLst>
              <a:gd name="connsiteX0" fmla="*/ 0 w 2171700"/>
              <a:gd name="connsiteY0" fmla="*/ 99060 h 208457"/>
              <a:gd name="connsiteX1" fmla="*/ 1043940 w 2171700"/>
              <a:gd name="connsiteY1" fmla="*/ 205740 h 208457"/>
              <a:gd name="connsiteX2" fmla="*/ 2171700 w 2171700"/>
              <a:gd name="connsiteY2" fmla="*/ 0 h 208457"/>
            </a:gdLst>
            <a:ahLst/>
            <a:cxnLst>
              <a:cxn ang="0">
                <a:pos x="connsiteX0" y="connsiteY0"/>
              </a:cxn>
              <a:cxn ang="0">
                <a:pos x="connsiteX1" y="connsiteY1"/>
              </a:cxn>
              <a:cxn ang="0">
                <a:pos x="connsiteX2" y="connsiteY2"/>
              </a:cxn>
            </a:cxnLst>
            <a:rect l="l" t="t" r="r" b="b"/>
            <a:pathLst>
              <a:path w="2171700" h="208457">
                <a:moveTo>
                  <a:pt x="0" y="99060"/>
                </a:moveTo>
                <a:cubicBezTo>
                  <a:pt x="340995" y="160655"/>
                  <a:pt x="681990" y="222250"/>
                  <a:pt x="1043940" y="205740"/>
                </a:cubicBezTo>
                <a:cubicBezTo>
                  <a:pt x="1405890" y="189230"/>
                  <a:pt x="1985010" y="33020"/>
                  <a:pt x="2171700" y="0"/>
                </a:cubicBezTo>
              </a:path>
            </a:pathLst>
          </a:custGeom>
          <a:no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44" name="TextBox 43"/>
              <p:cNvSpPr txBox="1"/>
              <p:nvPr/>
            </p:nvSpPr>
            <p:spPr>
              <a:xfrm>
                <a:off x="3339494" y="2080075"/>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0</m:t>
                          </m:r>
                        </m:sub>
                      </m:sSub>
                    </m:oMath>
                  </m:oMathPara>
                </a14:m>
                <a:endParaRPr lang="en-US" sz="2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339494" y="2080075"/>
                <a:ext cx="417985" cy="400110"/>
              </a:xfrm>
              <a:prstGeom prst="rect">
                <a:avLst/>
              </a:prstGeom>
              <a:blipFill rotWithShape="0">
                <a:blip r:embed="rId7"/>
                <a:stretch>
                  <a:fillRect r="-4412"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150804" y="2150165"/>
                <a:ext cx="52254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𝑁</m:t>
                          </m:r>
                        </m:sub>
                      </m:sSub>
                    </m:oMath>
                  </m:oMathPara>
                </a14:m>
                <a:endParaRPr lang="en-US" sz="2000" dirty="0"/>
              </a:p>
            </p:txBody>
          </p:sp>
        </mc:Choice>
        <mc:Fallback xmlns="">
          <p:sp>
            <p:nvSpPr>
              <p:cNvPr id="45" name="TextBox 44"/>
              <p:cNvSpPr txBox="1">
                <a:spLocks noRot="1" noChangeAspect="1" noMove="1" noResize="1" noEditPoints="1" noAdjustHandles="1" noChangeArrowheads="1" noChangeShapeType="1" noTextEdit="1"/>
              </p:cNvSpPr>
              <p:nvPr/>
            </p:nvSpPr>
            <p:spPr>
              <a:xfrm>
                <a:off x="6150804" y="2150165"/>
                <a:ext cx="522548" cy="400110"/>
              </a:xfrm>
              <a:prstGeom prst="rect">
                <a:avLst/>
              </a:prstGeom>
              <a:blipFill rotWithShape="0">
                <a:blip r:embed="rId8"/>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548487" y="3261307"/>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Sub>
                    </m:oMath>
                  </m:oMathPara>
                </a14:m>
                <a:endParaRPr lang="en-US" sz="2000" dirty="0"/>
              </a:p>
            </p:txBody>
          </p:sp>
        </mc:Choice>
        <mc:Fallback xmlns="">
          <p:sp>
            <p:nvSpPr>
              <p:cNvPr id="46" name="TextBox 45"/>
              <p:cNvSpPr txBox="1">
                <a:spLocks noRot="1" noChangeAspect="1" noMove="1" noResize="1" noEditPoints="1" noAdjustHandles="1" noChangeArrowheads="1" noChangeShapeType="1" noTextEdit="1"/>
              </p:cNvSpPr>
              <p:nvPr/>
            </p:nvSpPr>
            <p:spPr>
              <a:xfrm>
                <a:off x="3548487" y="3261307"/>
                <a:ext cx="417985" cy="400110"/>
              </a:xfrm>
              <a:prstGeom prst="rect">
                <a:avLst/>
              </a:prstGeom>
              <a:blipFill rotWithShape="0">
                <a:blip r:embed="rId9"/>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698877" y="3198610"/>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𝑁</m:t>
                          </m:r>
                        </m:sub>
                      </m:sSub>
                    </m:oMath>
                  </m:oMathPara>
                </a14:m>
                <a:endParaRPr lang="en-US"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5698877" y="3198610"/>
                <a:ext cx="417985" cy="400110"/>
              </a:xfrm>
              <a:prstGeom prst="rect">
                <a:avLst/>
              </a:prstGeom>
              <a:blipFill rotWithShape="0">
                <a:blip r:embed="rId10"/>
                <a:stretch>
                  <a:fillRect r="-5882" b="-3077"/>
                </a:stretch>
              </a:blipFill>
            </p:spPr>
            <p:txBody>
              <a:bodyPr/>
              <a:lstStyle/>
              <a:p>
                <a:r>
                  <a:rPr lang="en-US">
                    <a:noFill/>
                  </a:rPr>
                  <a:t> </a:t>
                </a:r>
              </a:p>
            </p:txBody>
          </p:sp>
        </mc:Fallback>
      </mc:AlternateContent>
      <p:sp>
        <p:nvSpPr>
          <p:cNvPr id="50" name="Freeform 49"/>
          <p:cNvSpPr/>
          <p:nvPr/>
        </p:nvSpPr>
        <p:spPr bwMode="auto">
          <a:xfrm>
            <a:off x="1332204" y="1727066"/>
            <a:ext cx="3451860" cy="602991"/>
          </a:xfrm>
          <a:custGeom>
            <a:avLst/>
            <a:gdLst>
              <a:gd name="connsiteX0" fmla="*/ 0 w 3451860"/>
              <a:gd name="connsiteY0" fmla="*/ 488691 h 602991"/>
              <a:gd name="connsiteX1" fmla="*/ 2362200 w 3451860"/>
              <a:gd name="connsiteY1" fmla="*/ 1011 h 602991"/>
              <a:gd name="connsiteX2" fmla="*/ 3451860 w 3451860"/>
              <a:gd name="connsiteY2" fmla="*/ 602991 h 602991"/>
            </a:gdLst>
            <a:ahLst/>
            <a:cxnLst>
              <a:cxn ang="0">
                <a:pos x="connsiteX0" y="connsiteY0"/>
              </a:cxn>
              <a:cxn ang="0">
                <a:pos x="connsiteX1" y="connsiteY1"/>
              </a:cxn>
              <a:cxn ang="0">
                <a:pos x="connsiteX2" y="connsiteY2"/>
              </a:cxn>
            </a:cxnLst>
            <a:rect l="l" t="t" r="r" b="b"/>
            <a:pathLst>
              <a:path w="3451860" h="602991">
                <a:moveTo>
                  <a:pt x="0" y="488691"/>
                </a:moveTo>
                <a:cubicBezTo>
                  <a:pt x="893445" y="235326"/>
                  <a:pt x="1786890" y="-18039"/>
                  <a:pt x="2362200" y="1011"/>
                </a:cubicBezTo>
                <a:cubicBezTo>
                  <a:pt x="2937510" y="20061"/>
                  <a:pt x="3194685" y="311526"/>
                  <a:pt x="3451860" y="602991"/>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2" name="Freeform 51"/>
          <p:cNvSpPr/>
          <p:nvPr/>
        </p:nvSpPr>
        <p:spPr bwMode="auto">
          <a:xfrm>
            <a:off x="4044924" y="3335897"/>
            <a:ext cx="1198590" cy="1684020"/>
          </a:xfrm>
          <a:custGeom>
            <a:avLst/>
            <a:gdLst>
              <a:gd name="connsiteX0" fmla="*/ 762000 w 1198590"/>
              <a:gd name="connsiteY0" fmla="*/ 0 h 1684020"/>
              <a:gd name="connsiteX1" fmla="*/ 1165860 w 1198590"/>
              <a:gd name="connsiteY1" fmla="*/ 944880 h 1684020"/>
              <a:gd name="connsiteX2" fmla="*/ 0 w 1198590"/>
              <a:gd name="connsiteY2" fmla="*/ 1684020 h 1684020"/>
            </a:gdLst>
            <a:ahLst/>
            <a:cxnLst>
              <a:cxn ang="0">
                <a:pos x="connsiteX0" y="connsiteY0"/>
              </a:cxn>
              <a:cxn ang="0">
                <a:pos x="connsiteX1" y="connsiteY1"/>
              </a:cxn>
              <a:cxn ang="0">
                <a:pos x="connsiteX2" y="connsiteY2"/>
              </a:cxn>
            </a:cxnLst>
            <a:rect l="l" t="t" r="r" b="b"/>
            <a:pathLst>
              <a:path w="1198590" h="1684020">
                <a:moveTo>
                  <a:pt x="762000" y="0"/>
                </a:moveTo>
                <a:cubicBezTo>
                  <a:pt x="1027430" y="332105"/>
                  <a:pt x="1292860" y="664210"/>
                  <a:pt x="1165860" y="944880"/>
                </a:cubicBezTo>
                <a:cubicBezTo>
                  <a:pt x="1038860" y="1225550"/>
                  <a:pt x="519430" y="1454785"/>
                  <a:pt x="0" y="1684020"/>
                </a:cubicBezTo>
              </a:path>
            </a:pathLst>
          </a:custGeom>
          <a:noFill/>
          <a:ln w="9525"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53" name="TextBox 52"/>
              <p:cNvSpPr txBox="1"/>
              <p:nvPr/>
            </p:nvSpPr>
            <p:spPr>
              <a:xfrm>
                <a:off x="2788107" y="1301693"/>
                <a:ext cx="1102773" cy="39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𝐴</m:t>
                              </m:r>
                            </m:e>
                            <m:sub>
                              <m:r>
                                <a:rPr lang="en-US" sz="1800" b="0" i="1" smtClean="0">
                                  <a:solidFill>
                                    <a:schemeClr val="tx1"/>
                                  </a:solidFill>
                                  <a:latin typeface="Cambria Math" panose="02040503050406030204" pitchFamily="18" charset="0"/>
                                </a:rPr>
                                <m:t>𝑘</m:t>
                              </m:r>
                            </m:sub>
                            <m:sup>
                              <m:r>
                                <a:rPr lang="en-US" sz="1800" b="0" i="1" smtClean="0">
                                  <a:solidFill>
                                    <a:schemeClr val="tx1"/>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e>
                        <m:sub>
                          <m:r>
                            <a:rPr lang="en-US" sz="1800" b="0" i="1" smtClean="0">
                              <a:solidFill>
                                <a:schemeClr val="tx1"/>
                              </a:solidFill>
                              <a:latin typeface="Cambria Math" panose="02040503050406030204" pitchFamily="18" charset="0"/>
                            </a:rPr>
                            <m:t>𝑊</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𝐻</m:t>
                              </m:r>
                            </m:e>
                            <m:sub>
                              <m:r>
                                <a:rPr lang="en-US" sz="1800" b="0" i="1" smtClean="0">
                                  <a:solidFill>
                                    <a:schemeClr val="tx1"/>
                                  </a:solidFill>
                                  <a:latin typeface="Cambria Math" panose="02040503050406030204" pitchFamily="18" charset="0"/>
                                </a:rPr>
                                <m:t>𝑘</m:t>
                              </m:r>
                            </m:sub>
                          </m:sSub>
                        </m:sub>
                      </m:sSub>
                    </m:oMath>
                  </m:oMathPara>
                </a14:m>
                <a:endParaRPr lang="en-US" sz="1800" dirty="0">
                  <a:solidFill>
                    <a:schemeClr val="tx1"/>
                  </a:solidFill>
                  <a:latin typeface="Calibri" panose="020F050202020403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2788107" y="1301693"/>
                <a:ext cx="1102773" cy="395429"/>
              </a:xfrm>
              <a:prstGeom prst="rect">
                <a:avLst/>
              </a:prstGeom>
              <a:blipFill rotWithShape="0">
                <a:blip r:embed="rId11"/>
                <a:stretch>
                  <a:fillRect r="-939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5168176" y="4000445"/>
                <a:ext cx="1102773" cy="39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𝐵</m:t>
                              </m:r>
                            </m:e>
                            <m:sub>
                              <m:r>
                                <a:rPr lang="en-US" sz="1800" b="0" i="1" smtClean="0">
                                  <a:solidFill>
                                    <a:schemeClr val="tx1"/>
                                  </a:solidFill>
                                  <a:latin typeface="Cambria Math" panose="02040503050406030204" pitchFamily="18" charset="0"/>
                                </a:rPr>
                                <m:t>𝑘</m:t>
                              </m:r>
                            </m:sub>
                            <m:sup>
                              <m:r>
                                <a:rPr lang="en-US" sz="1800" b="0" i="1" smtClean="0">
                                  <a:solidFill>
                                    <a:schemeClr val="tx1"/>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e>
                        <m:sub>
                          <m:r>
                            <a:rPr lang="en-US" sz="1800" b="0" i="1" smtClean="0">
                              <a:solidFill>
                                <a:schemeClr val="tx1"/>
                              </a:solidFill>
                              <a:latin typeface="Cambria Math" panose="02040503050406030204" pitchFamily="18" charset="0"/>
                            </a:rPr>
                            <m:t>𝐶</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𝐸</m:t>
                              </m:r>
                            </m:e>
                            <m:sub>
                              <m:r>
                                <a:rPr lang="en-US" sz="1800" b="0" i="1" smtClean="0">
                                  <a:solidFill>
                                    <a:schemeClr val="tx1"/>
                                  </a:solidFill>
                                  <a:latin typeface="Cambria Math" panose="02040503050406030204" pitchFamily="18" charset="0"/>
                                </a:rPr>
                                <m:t>𝑘</m:t>
                              </m:r>
                            </m:sub>
                          </m:sSub>
                        </m:sub>
                      </m:sSub>
                    </m:oMath>
                  </m:oMathPara>
                </a14:m>
                <a:endParaRPr lang="en-US" sz="1800" dirty="0">
                  <a:solidFill>
                    <a:schemeClr val="tx1"/>
                  </a:solidFill>
                  <a:latin typeface="Calibri" panose="020F0502020204030204" pitchFamily="34"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5168176" y="4000445"/>
                <a:ext cx="1102773" cy="395429"/>
              </a:xfrm>
              <a:prstGeom prst="rect">
                <a:avLst/>
              </a:prstGeom>
              <a:blipFill rotWithShape="0">
                <a:blip r:embed="rId12"/>
                <a:stretch>
                  <a:fillRect r="-1105" b="-1538"/>
                </a:stretch>
              </a:blipFill>
            </p:spPr>
            <p:txBody>
              <a:bodyPr/>
              <a:lstStyle/>
              <a:p>
                <a:r>
                  <a:rPr lang="en-US">
                    <a:noFill/>
                  </a:rPr>
                  <a:t> </a:t>
                </a:r>
              </a:p>
            </p:txBody>
          </p:sp>
        </mc:Fallback>
      </mc:AlternateContent>
      <p:sp>
        <p:nvSpPr>
          <p:cNvPr id="56" name="Freeform 55"/>
          <p:cNvSpPr/>
          <p:nvPr/>
        </p:nvSpPr>
        <p:spPr bwMode="auto">
          <a:xfrm>
            <a:off x="4662125" y="2330057"/>
            <a:ext cx="129867" cy="1013460"/>
          </a:xfrm>
          <a:custGeom>
            <a:avLst/>
            <a:gdLst>
              <a:gd name="connsiteX0" fmla="*/ 121939 w 129867"/>
              <a:gd name="connsiteY0" fmla="*/ 0 h 1013460"/>
              <a:gd name="connsiteX1" fmla="*/ 19 w 129867"/>
              <a:gd name="connsiteY1" fmla="*/ 441960 h 1013460"/>
              <a:gd name="connsiteX2" fmla="*/ 129559 w 129867"/>
              <a:gd name="connsiteY2" fmla="*/ 1013460 h 1013460"/>
            </a:gdLst>
            <a:ahLst/>
            <a:cxnLst>
              <a:cxn ang="0">
                <a:pos x="connsiteX0" y="connsiteY0"/>
              </a:cxn>
              <a:cxn ang="0">
                <a:pos x="connsiteX1" y="connsiteY1"/>
              </a:cxn>
              <a:cxn ang="0">
                <a:pos x="connsiteX2" y="connsiteY2"/>
              </a:cxn>
            </a:cxnLst>
            <a:rect l="l" t="t" r="r" b="b"/>
            <a:pathLst>
              <a:path w="129867" h="1013460">
                <a:moveTo>
                  <a:pt x="121939" y="0"/>
                </a:moveTo>
                <a:cubicBezTo>
                  <a:pt x="60344" y="136525"/>
                  <a:pt x="-1251" y="273050"/>
                  <a:pt x="19" y="441960"/>
                </a:cubicBezTo>
                <a:cubicBezTo>
                  <a:pt x="1289" y="610870"/>
                  <a:pt x="137179" y="919480"/>
                  <a:pt x="129559" y="1013460"/>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48" name="TextBox 47"/>
              <p:cNvSpPr txBox="1"/>
              <p:nvPr/>
            </p:nvSpPr>
            <p:spPr>
              <a:xfrm>
                <a:off x="5162904" y="1268763"/>
                <a:ext cx="2961040" cy="6035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𝑅</m:t>
                                </m:r>
                              </m:e>
                              <m:e>
                                <m:r>
                                  <a:rPr lang="en-US" sz="2000" b="0" i="1" smtClean="0">
                                    <a:latin typeface="Cambria Math" panose="02040503050406030204" pitchFamily="18" charset="0"/>
                                  </a:rPr>
                                  <m:t>𝑡</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r>
                        <a:rPr lang="en-US" sz="2000" b="0" i="1" smtClean="0">
                          <a:latin typeface="Cambria Math" panose="02040503050406030204" pitchFamily="18" charset="0"/>
                        </a:rPr>
                        <m:t>∈</m:t>
                      </m:r>
                      <m:r>
                        <a:rPr lang="en-US" sz="2000" b="0" i="1" smtClean="0">
                          <a:latin typeface="Cambria Math" panose="02040503050406030204" pitchFamily="18" charset="0"/>
                        </a:rPr>
                        <m:t>𝑆𝐸</m:t>
                      </m:r>
                      <m:r>
                        <a:rPr lang="en-US" sz="2000" b="0" i="1" smtClean="0">
                          <a:latin typeface="Cambria Math" panose="02040503050406030204" pitchFamily="18" charset="0"/>
                        </a:rPr>
                        <m:t>(3)</m:t>
                      </m:r>
                    </m:oMath>
                  </m:oMathPara>
                </a14:m>
                <a:endParaRPr lang="en-US" sz="2000" b="0" dirty="0" smtClean="0"/>
              </a:p>
            </p:txBody>
          </p:sp>
        </mc:Choice>
        <mc:Fallback xmlns="">
          <p:sp>
            <p:nvSpPr>
              <p:cNvPr id="48" name="TextBox 47"/>
              <p:cNvSpPr txBox="1">
                <a:spLocks noRot="1" noChangeAspect="1" noMove="1" noResize="1" noEditPoints="1" noAdjustHandles="1" noChangeArrowheads="1" noChangeShapeType="1" noTextEdit="1"/>
              </p:cNvSpPr>
              <p:nvPr/>
            </p:nvSpPr>
            <p:spPr>
              <a:xfrm>
                <a:off x="5162904" y="1268763"/>
                <a:ext cx="2961040" cy="603563"/>
              </a:xfrm>
              <a:prstGeom prst="rect">
                <a:avLst/>
              </a:prstGeom>
              <a:blipFill rotWithShape="0">
                <a:blip r:embed="rId13"/>
                <a:stretch>
                  <a:fillRect/>
                </a:stretch>
              </a:blipFill>
            </p:spPr>
            <p:txBody>
              <a:bodyPr/>
              <a:lstStyle/>
              <a:p>
                <a:r>
                  <a:rPr lang="en-US">
                    <a:noFill/>
                  </a:rPr>
                  <a:t> </a:t>
                </a:r>
              </a:p>
            </p:txBody>
          </p:sp>
        </mc:Fallback>
      </mc:AlternateContent>
      <p:cxnSp>
        <p:nvCxnSpPr>
          <p:cNvPr id="8" name="Straight Arrow Connector 7"/>
          <p:cNvCxnSpPr>
            <a:stCxn id="54" idx="2"/>
          </p:cNvCxnSpPr>
          <p:nvPr/>
        </p:nvCxnSpPr>
        <p:spPr bwMode="auto">
          <a:xfrm>
            <a:off x="5719563" y="4395874"/>
            <a:ext cx="845777" cy="5175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p:cNvSpPr txBox="1"/>
          <p:nvPr/>
        </p:nvSpPr>
        <p:spPr>
          <a:xfrm>
            <a:off x="5784755" y="4977172"/>
            <a:ext cx="2756433" cy="646331"/>
          </a:xfrm>
          <a:prstGeom prst="rect">
            <a:avLst/>
          </a:prstGeom>
          <a:noFill/>
        </p:spPr>
        <p:txBody>
          <a:bodyPr wrap="square" rtlCol="0">
            <a:spAutoFit/>
          </a:bodyPr>
          <a:lstStyle/>
          <a:p>
            <a:r>
              <a:rPr lang="en-US" sz="1800" dirty="0" smtClean="0">
                <a:latin typeface="Calibri" panose="020F0502020204030204" pitchFamily="34" charset="0"/>
              </a:rPr>
              <a:t>With correct scale from the checkerboard size.</a:t>
            </a:r>
            <a:endParaRPr lang="en-US" sz="18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49" name="TextBox 48"/>
              <p:cNvSpPr txBox="1"/>
              <p:nvPr/>
            </p:nvSpPr>
            <p:spPr>
              <a:xfrm>
                <a:off x="4627971" y="1878750"/>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𝑘</m:t>
                          </m:r>
                        </m:sub>
                      </m:sSub>
                    </m:oMath>
                  </m:oMathPara>
                </a14:m>
                <a:endParaRPr lang="en-US" sz="2000" dirty="0"/>
              </a:p>
            </p:txBody>
          </p:sp>
        </mc:Choice>
        <mc:Fallback xmlns="">
          <p:sp>
            <p:nvSpPr>
              <p:cNvPr id="49" name="TextBox 48"/>
              <p:cNvSpPr txBox="1">
                <a:spLocks noRot="1" noChangeAspect="1" noMove="1" noResize="1" noEditPoints="1" noAdjustHandles="1" noChangeArrowheads="1" noChangeShapeType="1" noTextEdit="1"/>
              </p:cNvSpPr>
              <p:nvPr/>
            </p:nvSpPr>
            <p:spPr>
              <a:xfrm>
                <a:off x="4627971" y="1878750"/>
                <a:ext cx="417985" cy="400110"/>
              </a:xfrm>
              <a:prstGeom prst="rect">
                <a:avLst/>
              </a:prstGeom>
              <a:blipFill rotWithShape="0">
                <a:blip r:embed="rId14"/>
                <a:stretch>
                  <a:fillRect r="-5797"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4418979" y="3332777"/>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𝑘</m:t>
                          </m:r>
                        </m:sub>
                      </m:sSub>
                    </m:oMath>
                  </m:oMathPara>
                </a14:m>
                <a:endParaRPr lang="en-US" sz="2000" dirty="0"/>
              </a:p>
            </p:txBody>
          </p:sp>
        </mc:Choice>
        <mc:Fallback xmlns="">
          <p:sp>
            <p:nvSpPr>
              <p:cNvPr id="55" name="TextBox 54"/>
              <p:cNvSpPr txBox="1">
                <a:spLocks noRot="1" noChangeAspect="1" noMove="1" noResize="1" noEditPoints="1" noAdjustHandles="1" noChangeArrowheads="1" noChangeShapeType="1" noTextEdit="1"/>
              </p:cNvSpPr>
              <p:nvPr/>
            </p:nvSpPr>
            <p:spPr>
              <a:xfrm>
                <a:off x="4418979" y="3332777"/>
                <a:ext cx="417985" cy="400110"/>
              </a:xfrm>
              <a:prstGeom prst="rect">
                <a:avLst/>
              </a:prstGeom>
              <a:blipFill rotWithShape="0">
                <a:blip r:embed="rId15"/>
                <a:stretch>
                  <a:fillRect r="-1471" b="-3077"/>
                </a:stretch>
              </a:blipFill>
            </p:spPr>
            <p:txBody>
              <a:bodyPr/>
              <a:lstStyle/>
              <a:p>
                <a:r>
                  <a:rPr lang="en-US">
                    <a:noFill/>
                  </a:rPr>
                  <a:t> </a:t>
                </a:r>
              </a:p>
            </p:txBody>
          </p:sp>
        </mc:Fallback>
      </mc:AlternateContent>
      <p:sp>
        <p:nvSpPr>
          <p:cNvPr id="6" name="Oval 5"/>
          <p:cNvSpPr/>
          <p:nvPr/>
        </p:nvSpPr>
        <p:spPr bwMode="auto">
          <a:xfrm>
            <a:off x="4741176" y="2287183"/>
            <a:ext cx="69486" cy="69486"/>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7" name="Oval 56"/>
          <p:cNvSpPr/>
          <p:nvPr/>
        </p:nvSpPr>
        <p:spPr bwMode="auto">
          <a:xfrm>
            <a:off x="4765534" y="3292831"/>
            <a:ext cx="71430" cy="79891"/>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4" name="TextBox 23"/>
          <p:cNvSpPr txBox="1"/>
          <p:nvPr/>
        </p:nvSpPr>
        <p:spPr>
          <a:xfrm>
            <a:off x="149056" y="2522438"/>
            <a:ext cx="2259507" cy="369332"/>
          </a:xfrm>
          <a:prstGeom prst="rect">
            <a:avLst/>
          </a:prstGeom>
          <a:noFill/>
        </p:spPr>
        <p:txBody>
          <a:bodyPr wrap="square" rtlCol="0">
            <a:spAutoFit/>
          </a:bodyPr>
          <a:lstStyle/>
          <a:p>
            <a:r>
              <a:rPr lang="en-US" sz="1800" dirty="0" smtClean="0">
                <a:latin typeface="Calibri" panose="020F0502020204030204" pitchFamily="34" charset="0"/>
              </a:rPr>
              <a:t>Groundtruth provider</a:t>
            </a:r>
            <a:endParaRPr lang="en-US" sz="1800" dirty="0">
              <a:latin typeface="Calibri" panose="020F0502020204030204" pitchFamily="34" charset="0"/>
            </a:endParaRPr>
          </a:p>
        </p:txBody>
      </p:sp>
      <p:sp>
        <p:nvSpPr>
          <p:cNvPr id="59" name="TextBox 58"/>
          <p:cNvSpPr txBox="1"/>
          <p:nvPr/>
        </p:nvSpPr>
        <p:spPr>
          <a:xfrm>
            <a:off x="3109648" y="5337269"/>
            <a:ext cx="2259507" cy="369332"/>
          </a:xfrm>
          <a:prstGeom prst="rect">
            <a:avLst/>
          </a:prstGeom>
          <a:noFill/>
        </p:spPr>
        <p:txBody>
          <a:bodyPr wrap="square" rtlCol="0">
            <a:spAutoFit/>
          </a:bodyPr>
          <a:lstStyle/>
          <a:p>
            <a:r>
              <a:rPr lang="en-US" sz="1800" dirty="0" smtClean="0">
                <a:latin typeface="Calibri" panose="020F0502020204030204" pitchFamily="34" charset="0"/>
              </a:rPr>
              <a:t>Calibration target</a:t>
            </a:r>
            <a:endParaRPr lang="en-US" sz="1800" dirty="0">
              <a:latin typeface="Calibri" panose="020F0502020204030204" pitchFamily="34" charset="0"/>
            </a:endParaRPr>
          </a:p>
        </p:txBody>
      </p:sp>
      <p:sp>
        <p:nvSpPr>
          <p:cNvPr id="3" name="Footer Placeholder 2"/>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1878898575"/>
      </p:ext>
    </p:extLst>
  </p:cSld>
  <p:clrMapOvr>
    <a:masterClrMapping/>
  </p:clrMapOvr>
  <mc:AlternateContent xmlns:mc="http://schemas.openxmlformats.org/markup-compatibility/2006" xmlns:p14="http://schemas.microsoft.com/office/powerpoint/2010/main">
    <mc:Choice Requires="p14">
      <p:transition spd="slow" p14:dur="2000" advTm="24305"/>
    </mc:Choice>
    <mc:Fallback xmlns="">
      <p:transition spd="slow" advTm="2430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22" y="1390448"/>
            <a:ext cx="1747425" cy="1308882"/>
          </a:xfrm>
          <a:prstGeom prst="rect">
            <a:avLst/>
          </a:prstGeom>
        </p:spPr>
      </p:pic>
      <p:sp>
        <p:nvSpPr>
          <p:cNvPr id="2" name="Title 1"/>
          <p:cNvSpPr>
            <a:spLocks noGrp="1"/>
          </p:cNvSpPr>
          <p:nvPr>
            <p:ph type="title"/>
          </p:nvPr>
        </p:nvSpPr>
        <p:spPr>
          <a:xfrm>
            <a:off x="152400" y="152400"/>
            <a:ext cx="8839200" cy="540296"/>
          </a:xfrm>
        </p:spPr>
        <p:txBody>
          <a:bodyPr/>
          <a:lstStyle/>
          <a:p>
            <a:r>
              <a:rPr lang="en-US" altLang="zh-CN" dirty="0" smtClean="0"/>
              <a:t>SLAM Experiments</a:t>
            </a:r>
            <a:endParaRPr lang="en-US" dirty="0"/>
          </a:p>
        </p:txBody>
      </p:sp>
      <p:sp>
        <p:nvSpPr>
          <p:cNvPr id="19" name="Oval 18"/>
          <p:cNvSpPr/>
          <p:nvPr/>
        </p:nvSpPr>
        <p:spPr bwMode="auto">
          <a:xfrm>
            <a:off x="1584611" y="1700808"/>
            <a:ext cx="144016" cy="144016"/>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0" name="Oval 19"/>
          <p:cNvSpPr/>
          <p:nvPr/>
        </p:nvSpPr>
        <p:spPr bwMode="auto">
          <a:xfrm>
            <a:off x="1584611" y="2204864"/>
            <a:ext cx="144016"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2" name="TextBox 21"/>
          <p:cNvSpPr txBox="1"/>
          <p:nvPr/>
        </p:nvSpPr>
        <p:spPr>
          <a:xfrm>
            <a:off x="363347" y="784766"/>
            <a:ext cx="1868393" cy="307777"/>
          </a:xfrm>
          <a:prstGeom prst="rect">
            <a:avLst/>
          </a:prstGeom>
          <a:noFill/>
        </p:spPr>
        <p:txBody>
          <a:bodyPr wrap="square" rtlCol="0">
            <a:spAutoFit/>
          </a:bodyPr>
          <a:lstStyle/>
          <a:p>
            <a:r>
              <a:rPr lang="en-US" altLang="zh-CN" sz="1400" dirty="0" smtClean="0">
                <a:latin typeface="Calibri" panose="020F0502020204030204" pitchFamily="34" charset="0"/>
              </a:rPr>
              <a:t>Sensor (e.g., camera)</a:t>
            </a:r>
            <a:endParaRPr lang="en-US" sz="1800" dirty="0">
              <a:latin typeface="Calibri" panose="020F0502020204030204" pitchFamily="34" charset="0"/>
            </a:endParaRPr>
          </a:p>
        </p:txBody>
      </p:sp>
      <p:sp>
        <p:nvSpPr>
          <p:cNvPr id="23" name="TextBox 22"/>
          <p:cNvSpPr txBox="1"/>
          <p:nvPr/>
        </p:nvSpPr>
        <p:spPr>
          <a:xfrm>
            <a:off x="367519" y="1030408"/>
            <a:ext cx="2656310" cy="307777"/>
          </a:xfrm>
          <a:prstGeom prst="rect">
            <a:avLst/>
          </a:prstGeom>
          <a:noFill/>
        </p:spPr>
        <p:txBody>
          <a:bodyPr wrap="square" rtlCol="0">
            <a:spAutoFit/>
          </a:bodyPr>
          <a:lstStyle/>
          <a:p>
            <a:r>
              <a:rPr lang="en-US" altLang="zh-CN" sz="1400" dirty="0" smtClean="0">
                <a:latin typeface="Calibri" panose="020F0502020204030204" pitchFamily="34" charset="0"/>
              </a:rPr>
              <a:t>Groundtruth provider (e.g., GPS)</a:t>
            </a:r>
            <a:endParaRPr lang="en-US" sz="1400" dirty="0">
              <a:latin typeface="Calibri" panose="020F0502020204030204" pitchFamily="34" charset="0"/>
            </a:endParaRPr>
          </a:p>
        </p:txBody>
      </p:sp>
      <p:sp>
        <p:nvSpPr>
          <p:cNvPr id="24" name="Oval 23"/>
          <p:cNvSpPr/>
          <p:nvPr/>
        </p:nvSpPr>
        <p:spPr bwMode="auto">
          <a:xfrm>
            <a:off x="219331" y="1112288"/>
            <a:ext cx="144016" cy="144016"/>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5" name="Oval 24"/>
          <p:cNvSpPr/>
          <p:nvPr/>
        </p:nvSpPr>
        <p:spPr bwMode="auto">
          <a:xfrm>
            <a:off x="222716" y="864064"/>
            <a:ext cx="144016"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5" name="Freeform 34"/>
          <p:cNvSpPr/>
          <p:nvPr/>
        </p:nvSpPr>
        <p:spPr bwMode="auto">
          <a:xfrm>
            <a:off x="1377284" y="1768344"/>
            <a:ext cx="279690" cy="521435"/>
          </a:xfrm>
          <a:custGeom>
            <a:avLst/>
            <a:gdLst>
              <a:gd name="connsiteX0" fmla="*/ 279690 w 279690"/>
              <a:gd name="connsiteY0" fmla="*/ 0 h 521435"/>
              <a:gd name="connsiteX1" fmla="*/ 80 w 279690"/>
              <a:gd name="connsiteY1" fmla="*/ 173811 h 521435"/>
              <a:gd name="connsiteX2" fmla="*/ 257019 w 279690"/>
              <a:gd name="connsiteY2" fmla="*/ 521435 h 521435"/>
            </a:gdLst>
            <a:ahLst/>
            <a:cxnLst>
              <a:cxn ang="0">
                <a:pos x="connsiteX0" y="connsiteY0"/>
              </a:cxn>
              <a:cxn ang="0">
                <a:pos x="connsiteX1" y="connsiteY1"/>
              </a:cxn>
              <a:cxn ang="0">
                <a:pos x="connsiteX2" y="connsiteY2"/>
              </a:cxn>
            </a:cxnLst>
            <a:rect l="l" t="t" r="r" b="b"/>
            <a:pathLst>
              <a:path w="279690" h="521435">
                <a:moveTo>
                  <a:pt x="279690" y="0"/>
                </a:moveTo>
                <a:cubicBezTo>
                  <a:pt x="141774" y="43452"/>
                  <a:pt x="3858" y="86905"/>
                  <a:pt x="80" y="173811"/>
                </a:cubicBezTo>
                <a:cubicBezTo>
                  <a:pt x="-3698" y="260717"/>
                  <a:pt x="126660" y="391076"/>
                  <a:pt x="257019" y="521435"/>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6" name="TextBox 35"/>
          <p:cNvSpPr txBox="1"/>
          <p:nvPr/>
        </p:nvSpPr>
        <p:spPr>
          <a:xfrm>
            <a:off x="831320" y="2548823"/>
            <a:ext cx="1560291" cy="584775"/>
          </a:xfrm>
          <a:prstGeom prst="rect">
            <a:avLst/>
          </a:prstGeom>
          <a:noFill/>
        </p:spPr>
        <p:txBody>
          <a:bodyPr wrap="square" rtlCol="0">
            <a:spAutoFit/>
          </a:bodyPr>
          <a:lstStyle/>
          <a:p>
            <a:r>
              <a:rPr lang="en-US" sz="1600" dirty="0" smtClean="0">
                <a:latin typeface="Calibri" panose="020F0502020204030204" pitchFamily="34" charset="0"/>
              </a:rPr>
              <a:t>Hand-eye Transformation</a:t>
            </a:r>
            <a:endParaRPr lang="en-US" sz="1600" dirty="0">
              <a:latin typeface="Calibri" panose="020F0502020204030204" pitchFamily="34" charset="0"/>
            </a:endParaRPr>
          </a:p>
        </p:txBody>
      </p:sp>
      <p:sp>
        <p:nvSpPr>
          <p:cNvPr id="41" name="Freeform 40"/>
          <p:cNvSpPr/>
          <p:nvPr/>
        </p:nvSpPr>
        <p:spPr bwMode="auto">
          <a:xfrm>
            <a:off x="1647430" y="2006245"/>
            <a:ext cx="6344949" cy="490315"/>
          </a:xfrm>
          <a:custGeom>
            <a:avLst/>
            <a:gdLst>
              <a:gd name="connsiteX0" fmla="*/ 0 w 6045620"/>
              <a:gd name="connsiteY0" fmla="*/ 268419 h 435231"/>
              <a:gd name="connsiteX1" fmla="*/ 853944 w 6045620"/>
              <a:gd name="connsiteY1" fmla="*/ 253305 h 435231"/>
              <a:gd name="connsiteX2" fmla="*/ 2418248 w 6045620"/>
              <a:gd name="connsiteY2" fmla="*/ 434674 h 435231"/>
              <a:gd name="connsiteX3" fmla="*/ 3544245 w 6045620"/>
              <a:gd name="connsiteY3" fmla="*/ 185292 h 435231"/>
              <a:gd name="connsiteX4" fmla="*/ 4451088 w 6045620"/>
              <a:gd name="connsiteY4" fmla="*/ 3924 h 435231"/>
              <a:gd name="connsiteX5" fmla="*/ 6045620 w 6045620"/>
              <a:gd name="connsiteY5" fmla="*/ 359104 h 43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5620" h="435231">
                <a:moveTo>
                  <a:pt x="0" y="268419"/>
                </a:moveTo>
                <a:cubicBezTo>
                  <a:pt x="225451" y="247007"/>
                  <a:pt x="450903" y="225596"/>
                  <a:pt x="853944" y="253305"/>
                </a:cubicBezTo>
                <a:cubicBezTo>
                  <a:pt x="1256985" y="281014"/>
                  <a:pt x="1969865" y="446009"/>
                  <a:pt x="2418248" y="434674"/>
                </a:cubicBezTo>
                <a:cubicBezTo>
                  <a:pt x="2866631" y="423339"/>
                  <a:pt x="3205438" y="257084"/>
                  <a:pt x="3544245" y="185292"/>
                </a:cubicBezTo>
                <a:cubicBezTo>
                  <a:pt x="3883052" y="113500"/>
                  <a:pt x="4034192" y="-25045"/>
                  <a:pt x="4451088" y="3924"/>
                </a:cubicBezTo>
                <a:cubicBezTo>
                  <a:pt x="4867984" y="32893"/>
                  <a:pt x="5456802" y="195998"/>
                  <a:pt x="6045620" y="359104"/>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2" name="Freeform 41"/>
          <p:cNvSpPr/>
          <p:nvPr/>
        </p:nvSpPr>
        <p:spPr bwMode="auto">
          <a:xfrm>
            <a:off x="1692774" y="1345040"/>
            <a:ext cx="6672852" cy="514567"/>
          </a:xfrm>
          <a:custGeom>
            <a:avLst/>
            <a:gdLst>
              <a:gd name="connsiteX0" fmla="*/ 0 w 6672852"/>
              <a:gd name="connsiteY0" fmla="*/ 430861 h 514567"/>
              <a:gd name="connsiteX1" fmla="*/ 1375378 w 6672852"/>
              <a:gd name="connsiteY1" fmla="*/ 393076 h 514567"/>
              <a:gd name="connsiteX2" fmla="*/ 2335120 w 6672852"/>
              <a:gd name="connsiteY2" fmla="*/ 498874 h 514567"/>
              <a:gd name="connsiteX3" fmla="*/ 3831411 w 6672852"/>
              <a:gd name="connsiteY3" fmla="*/ 110 h 514567"/>
              <a:gd name="connsiteX4" fmla="*/ 6672852 w 6672852"/>
              <a:gd name="connsiteY4" fmla="*/ 453532 h 51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2852" h="514567">
                <a:moveTo>
                  <a:pt x="0" y="430861"/>
                </a:moveTo>
                <a:cubicBezTo>
                  <a:pt x="493095" y="406300"/>
                  <a:pt x="986191" y="381740"/>
                  <a:pt x="1375378" y="393076"/>
                </a:cubicBezTo>
                <a:cubicBezTo>
                  <a:pt x="1764565" y="404411"/>
                  <a:pt x="1925781" y="564368"/>
                  <a:pt x="2335120" y="498874"/>
                </a:cubicBezTo>
                <a:cubicBezTo>
                  <a:pt x="2744459" y="433380"/>
                  <a:pt x="3108456" y="7667"/>
                  <a:pt x="3831411" y="110"/>
                </a:cubicBezTo>
                <a:cubicBezTo>
                  <a:pt x="4554366" y="-7447"/>
                  <a:pt x="6199279" y="375443"/>
                  <a:pt x="6672852" y="453532"/>
                </a:cubicBezTo>
              </a:path>
            </a:pathLst>
          </a:custGeom>
          <a:noFill/>
          <a:ln w="9525" cap="flat" cmpd="sng" algn="ctr">
            <a:solidFill>
              <a:srgbClr val="00B05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nvGrpSpPr>
          <p:cNvPr id="43" name="Group 42"/>
          <p:cNvGrpSpPr/>
          <p:nvPr/>
        </p:nvGrpSpPr>
        <p:grpSpPr>
          <a:xfrm>
            <a:off x="681350" y="3897052"/>
            <a:ext cx="1190350" cy="767221"/>
            <a:chOff x="4215003" y="1290185"/>
            <a:chExt cx="1190350" cy="767221"/>
          </a:xfrm>
        </p:grpSpPr>
        <p:sp>
          <p:nvSpPr>
            <p:cNvPr id="44" name="Freeform 43"/>
            <p:cNvSpPr/>
            <p:nvPr/>
          </p:nvSpPr>
          <p:spPr bwMode="auto">
            <a:xfrm>
              <a:off x="4333846" y="1346979"/>
              <a:ext cx="946311" cy="710427"/>
            </a:xfrm>
            <a:custGeom>
              <a:avLst/>
              <a:gdLst>
                <a:gd name="connsiteX0" fmla="*/ 0 w 946311"/>
                <a:gd name="connsiteY0" fmla="*/ 649467 h 710427"/>
                <a:gd name="connsiteX1" fmla="*/ 236220 w 946311"/>
                <a:gd name="connsiteY1" fmla="*/ 39867 h 710427"/>
                <a:gd name="connsiteX2" fmla="*/ 716280 w 946311"/>
                <a:gd name="connsiteY2" fmla="*/ 123687 h 710427"/>
                <a:gd name="connsiteX3" fmla="*/ 922020 w 946311"/>
                <a:gd name="connsiteY3" fmla="*/ 649467 h 710427"/>
                <a:gd name="connsiteX4" fmla="*/ 175260 w 946311"/>
                <a:gd name="connsiteY4" fmla="*/ 710427 h 7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311" h="710427">
                  <a:moveTo>
                    <a:pt x="0" y="649467"/>
                  </a:moveTo>
                  <a:cubicBezTo>
                    <a:pt x="58420" y="388482"/>
                    <a:pt x="116840" y="127497"/>
                    <a:pt x="236220" y="39867"/>
                  </a:cubicBezTo>
                  <a:cubicBezTo>
                    <a:pt x="355600" y="-47763"/>
                    <a:pt x="601980" y="22087"/>
                    <a:pt x="716280" y="123687"/>
                  </a:cubicBezTo>
                  <a:cubicBezTo>
                    <a:pt x="830580" y="225287"/>
                    <a:pt x="1012190" y="551677"/>
                    <a:pt x="922020" y="649467"/>
                  </a:cubicBezTo>
                  <a:cubicBezTo>
                    <a:pt x="831850" y="747257"/>
                    <a:pt x="341630" y="687567"/>
                    <a:pt x="175260" y="710427"/>
                  </a:cubicBezTo>
                </a:path>
              </a:pathLst>
            </a:cu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45" name="Oval 44"/>
            <p:cNvSpPr/>
            <p:nvPr/>
          </p:nvSpPr>
          <p:spPr bwMode="auto">
            <a:xfrm>
              <a:off x="4215003" y="176949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6" name="Oval 45"/>
            <p:cNvSpPr/>
            <p:nvPr/>
          </p:nvSpPr>
          <p:spPr bwMode="auto">
            <a:xfrm>
              <a:off x="4448596" y="1849884"/>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7" name="Oval 46"/>
            <p:cNvSpPr/>
            <p:nvPr/>
          </p:nvSpPr>
          <p:spPr bwMode="auto">
            <a:xfrm>
              <a:off x="4484600" y="1647180"/>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8" name="Oval 47"/>
            <p:cNvSpPr/>
            <p:nvPr/>
          </p:nvSpPr>
          <p:spPr bwMode="auto">
            <a:xfrm>
              <a:off x="4326676" y="148516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9" name="Oval 48"/>
            <p:cNvSpPr/>
            <p:nvPr/>
          </p:nvSpPr>
          <p:spPr bwMode="auto">
            <a:xfrm>
              <a:off x="4448596" y="130896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0" name="Oval 49"/>
            <p:cNvSpPr/>
            <p:nvPr/>
          </p:nvSpPr>
          <p:spPr bwMode="auto">
            <a:xfrm>
              <a:off x="5001154" y="1930276"/>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1" name="Oval 50"/>
            <p:cNvSpPr/>
            <p:nvPr/>
          </p:nvSpPr>
          <p:spPr bwMode="auto">
            <a:xfrm>
              <a:off x="4794159" y="1930276"/>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2" name="Oval 51"/>
            <p:cNvSpPr/>
            <p:nvPr/>
          </p:nvSpPr>
          <p:spPr bwMode="auto">
            <a:xfrm>
              <a:off x="4734993" y="1614918"/>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3" name="Oval 52"/>
            <p:cNvSpPr/>
            <p:nvPr/>
          </p:nvSpPr>
          <p:spPr bwMode="auto">
            <a:xfrm>
              <a:off x="5015042" y="1733488"/>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4" name="Oval 53"/>
            <p:cNvSpPr/>
            <p:nvPr/>
          </p:nvSpPr>
          <p:spPr bwMode="auto">
            <a:xfrm>
              <a:off x="4864376" y="1290185"/>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5" name="Oval 54"/>
            <p:cNvSpPr/>
            <p:nvPr/>
          </p:nvSpPr>
          <p:spPr bwMode="auto">
            <a:xfrm>
              <a:off x="5333345" y="1578914"/>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6" name="Oval 55"/>
            <p:cNvSpPr/>
            <p:nvPr/>
          </p:nvSpPr>
          <p:spPr bwMode="auto">
            <a:xfrm>
              <a:off x="4943034" y="151519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57" name="Group 56"/>
          <p:cNvGrpSpPr/>
          <p:nvPr/>
        </p:nvGrpSpPr>
        <p:grpSpPr>
          <a:xfrm>
            <a:off x="492281" y="4871835"/>
            <a:ext cx="1349395" cy="1664788"/>
            <a:chOff x="1063857" y="4108686"/>
            <a:chExt cx="1041114" cy="1284453"/>
          </a:xfrm>
        </p:grpSpPr>
        <p:sp>
          <p:nvSpPr>
            <p:cNvPr id="58" name="Freeform 57"/>
            <p:cNvSpPr/>
            <p:nvPr/>
          </p:nvSpPr>
          <p:spPr bwMode="auto">
            <a:xfrm rot="17583966">
              <a:off x="1085439" y="4251444"/>
              <a:ext cx="1145417" cy="859902"/>
            </a:xfrm>
            <a:custGeom>
              <a:avLst/>
              <a:gdLst>
                <a:gd name="connsiteX0" fmla="*/ 0 w 946311"/>
                <a:gd name="connsiteY0" fmla="*/ 649467 h 710427"/>
                <a:gd name="connsiteX1" fmla="*/ 236220 w 946311"/>
                <a:gd name="connsiteY1" fmla="*/ 39867 h 710427"/>
                <a:gd name="connsiteX2" fmla="*/ 716280 w 946311"/>
                <a:gd name="connsiteY2" fmla="*/ 123687 h 710427"/>
                <a:gd name="connsiteX3" fmla="*/ 922020 w 946311"/>
                <a:gd name="connsiteY3" fmla="*/ 649467 h 710427"/>
                <a:gd name="connsiteX4" fmla="*/ 175260 w 946311"/>
                <a:gd name="connsiteY4" fmla="*/ 710427 h 7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311" h="710427">
                  <a:moveTo>
                    <a:pt x="0" y="649467"/>
                  </a:moveTo>
                  <a:cubicBezTo>
                    <a:pt x="58420" y="388482"/>
                    <a:pt x="116840" y="127497"/>
                    <a:pt x="236220" y="39867"/>
                  </a:cubicBezTo>
                  <a:cubicBezTo>
                    <a:pt x="355600" y="-47763"/>
                    <a:pt x="601980" y="22087"/>
                    <a:pt x="716280" y="123687"/>
                  </a:cubicBezTo>
                  <a:cubicBezTo>
                    <a:pt x="830580" y="225287"/>
                    <a:pt x="1012190" y="551677"/>
                    <a:pt x="922020" y="649467"/>
                  </a:cubicBezTo>
                  <a:cubicBezTo>
                    <a:pt x="831850" y="747257"/>
                    <a:pt x="341630" y="687567"/>
                    <a:pt x="175260" y="710427"/>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59" name="Oval 58"/>
            <p:cNvSpPr/>
            <p:nvPr/>
          </p:nvSpPr>
          <p:spPr bwMode="auto">
            <a:xfrm rot="17583966">
              <a:off x="1465943" y="5305980"/>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0" name="Oval 59"/>
            <p:cNvSpPr/>
            <p:nvPr/>
          </p:nvSpPr>
          <p:spPr bwMode="auto">
            <a:xfrm rot="17583966">
              <a:off x="1666246" y="5083967"/>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1" name="Oval 60"/>
            <p:cNvSpPr/>
            <p:nvPr/>
          </p:nvSpPr>
          <p:spPr bwMode="auto">
            <a:xfrm rot="17583966">
              <a:off x="1457582" y="4947744"/>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2" name="Oval 61"/>
            <p:cNvSpPr/>
            <p:nvPr/>
          </p:nvSpPr>
          <p:spPr bwMode="auto">
            <a:xfrm rot="17583966">
              <a:off x="1202262" y="5046780"/>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3" name="Oval 62"/>
            <p:cNvSpPr/>
            <p:nvPr/>
          </p:nvSpPr>
          <p:spPr bwMode="auto">
            <a:xfrm rot="17583966">
              <a:off x="1063857" y="4827447"/>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4" name="Oval 63"/>
            <p:cNvSpPr/>
            <p:nvPr/>
          </p:nvSpPr>
          <p:spPr bwMode="auto">
            <a:xfrm rot="17583966">
              <a:off x="2017812" y="4506743"/>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5" name="Oval 64"/>
            <p:cNvSpPr/>
            <p:nvPr/>
          </p:nvSpPr>
          <p:spPr bwMode="auto">
            <a:xfrm rot="17583966">
              <a:off x="1919649" y="4737260"/>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6" name="Oval 65"/>
            <p:cNvSpPr/>
            <p:nvPr/>
          </p:nvSpPr>
          <p:spPr bwMode="auto">
            <a:xfrm rot="17583966">
              <a:off x="1540397" y="4653598"/>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7" name="Oval 66"/>
            <p:cNvSpPr/>
            <p:nvPr/>
          </p:nvSpPr>
          <p:spPr bwMode="auto">
            <a:xfrm rot="17583966">
              <a:off x="1805248" y="4397955"/>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8" name="Oval 67"/>
            <p:cNvSpPr/>
            <p:nvPr/>
          </p:nvSpPr>
          <p:spPr bwMode="auto">
            <a:xfrm rot="17583966">
              <a:off x="1240120" y="4355515"/>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9" name="Oval 68"/>
            <p:cNvSpPr/>
            <p:nvPr/>
          </p:nvSpPr>
          <p:spPr bwMode="auto">
            <a:xfrm rot="17583966">
              <a:off x="1527998" y="4374623"/>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70" name="Rectangle 69"/>
          <p:cNvSpPr/>
          <p:nvPr/>
        </p:nvSpPr>
        <p:spPr bwMode="auto">
          <a:xfrm>
            <a:off x="3137153" y="4797318"/>
            <a:ext cx="1760072" cy="65265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anose="020F0502020204030204" pitchFamily="34" charset="0"/>
              </a:rPr>
              <a:t>Quantitative</a:t>
            </a:r>
            <a:r>
              <a:rPr kumimoji="0" lang="en-US" sz="1800" b="0" i="0" u="none" strike="noStrike" cap="none" normalizeH="0" dirty="0" smtClean="0">
                <a:ln>
                  <a:noFill/>
                </a:ln>
                <a:solidFill>
                  <a:schemeClr val="tx1"/>
                </a:solidFill>
                <a:effectLst/>
                <a:latin typeface="Calibri" panose="020F0502020204030204" pitchFamily="34" charset="0"/>
              </a:rPr>
              <a:t> Evaluation</a:t>
            </a:r>
            <a:endParaRPr kumimoji="0" lang="en-US" sz="1800" b="0" i="0" u="none" strike="noStrike" cap="none" normalizeH="0" baseline="0" dirty="0" smtClean="0">
              <a:ln>
                <a:noFill/>
              </a:ln>
              <a:solidFill>
                <a:schemeClr val="tx1"/>
              </a:solidFill>
              <a:effectLst/>
              <a:latin typeface="Calibri" panose="020F0502020204030204" pitchFamily="34" charset="0"/>
            </a:endParaRPr>
          </a:p>
        </p:txBody>
      </p:sp>
      <p:sp>
        <p:nvSpPr>
          <p:cNvPr id="71" name="Right Arrow 70"/>
          <p:cNvSpPr/>
          <p:nvPr/>
        </p:nvSpPr>
        <p:spPr bwMode="auto">
          <a:xfrm>
            <a:off x="2391611" y="4996536"/>
            <a:ext cx="453807" cy="254213"/>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nvGrpSpPr>
          <p:cNvPr id="78" name="Group 77"/>
          <p:cNvGrpSpPr/>
          <p:nvPr/>
        </p:nvGrpSpPr>
        <p:grpSpPr>
          <a:xfrm>
            <a:off x="5851974" y="4798800"/>
            <a:ext cx="2412788" cy="570399"/>
            <a:chOff x="5855970" y="4062115"/>
            <a:chExt cx="2412788" cy="1383112"/>
          </a:xfrm>
        </p:grpSpPr>
        <p:cxnSp>
          <p:nvCxnSpPr>
            <p:cNvPr id="73" name="Straight Arrow Connector 72"/>
            <p:cNvCxnSpPr/>
            <p:nvPr/>
          </p:nvCxnSpPr>
          <p:spPr bwMode="auto">
            <a:xfrm>
              <a:off x="5856490" y="5443706"/>
              <a:ext cx="241226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Arrow Connector 73"/>
            <p:cNvCxnSpPr/>
            <p:nvPr/>
          </p:nvCxnSpPr>
          <p:spPr bwMode="auto">
            <a:xfrm flipH="1" flipV="1">
              <a:off x="5855970" y="4062115"/>
              <a:ext cx="520" cy="1383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79" name="Right Arrow 78"/>
          <p:cNvSpPr/>
          <p:nvPr/>
        </p:nvSpPr>
        <p:spPr bwMode="auto">
          <a:xfrm>
            <a:off x="5150662" y="5003789"/>
            <a:ext cx="453807" cy="254213"/>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0" name="Freeform 79"/>
          <p:cNvSpPr/>
          <p:nvPr/>
        </p:nvSpPr>
        <p:spPr bwMode="auto">
          <a:xfrm>
            <a:off x="5851974" y="4966902"/>
            <a:ext cx="2145030" cy="401562"/>
          </a:xfrm>
          <a:custGeom>
            <a:avLst/>
            <a:gdLst>
              <a:gd name="connsiteX0" fmla="*/ 0 w 2145030"/>
              <a:gd name="connsiteY0" fmla="*/ 401562 h 401562"/>
              <a:gd name="connsiteX1" fmla="*/ 224790 w 2145030"/>
              <a:gd name="connsiteY1" fmla="*/ 195822 h 401562"/>
              <a:gd name="connsiteX2" fmla="*/ 525780 w 2145030"/>
              <a:gd name="connsiteY2" fmla="*/ 153912 h 401562"/>
              <a:gd name="connsiteX3" fmla="*/ 876300 w 2145030"/>
              <a:gd name="connsiteY3" fmla="*/ 9132 h 401562"/>
              <a:gd name="connsiteX4" fmla="*/ 1299210 w 2145030"/>
              <a:gd name="connsiteY4" fmla="*/ 20562 h 401562"/>
              <a:gd name="connsiteX5" fmla="*/ 1588770 w 2145030"/>
              <a:gd name="connsiteY5" fmla="*/ 66282 h 401562"/>
              <a:gd name="connsiteX6" fmla="*/ 2145030 w 2145030"/>
              <a:gd name="connsiteY6" fmla="*/ 9132 h 40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30" h="401562">
                <a:moveTo>
                  <a:pt x="0" y="401562"/>
                </a:moveTo>
                <a:cubicBezTo>
                  <a:pt x="68580" y="319329"/>
                  <a:pt x="137160" y="237097"/>
                  <a:pt x="224790" y="195822"/>
                </a:cubicBezTo>
                <a:cubicBezTo>
                  <a:pt x="312420" y="154547"/>
                  <a:pt x="417195" y="185027"/>
                  <a:pt x="525780" y="153912"/>
                </a:cubicBezTo>
                <a:cubicBezTo>
                  <a:pt x="634365" y="122797"/>
                  <a:pt x="747395" y="31357"/>
                  <a:pt x="876300" y="9132"/>
                </a:cubicBezTo>
                <a:cubicBezTo>
                  <a:pt x="1005205" y="-13093"/>
                  <a:pt x="1180465" y="11037"/>
                  <a:pt x="1299210" y="20562"/>
                </a:cubicBezTo>
                <a:cubicBezTo>
                  <a:pt x="1417955" y="30087"/>
                  <a:pt x="1447800" y="68187"/>
                  <a:pt x="1588770" y="66282"/>
                </a:cubicBezTo>
                <a:cubicBezTo>
                  <a:pt x="1729740" y="64377"/>
                  <a:pt x="2051685" y="19927"/>
                  <a:pt x="2145030" y="9132"/>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6" name="TextBox 85"/>
          <p:cNvSpPr txBox="1"/>
          <p:nvPr/>
        </p:nvSpPr>
        <p:spPr>
          <a:xfrm>
            <a:off x="67860" y="3414509"/>
            <a:ext cx="3996444" cy="369332"/>
          </a:xfrm>
          <a:prstGeom prst="rect">
            <a:avLst/>
          </a:prstGeom>
          <a:noFill/>
        </p:spPr>
        <p:txBody>
          <a:bodyPr wrap="square" rtlCol="0">
            <a:spAutoFit/>
          </a:bodyPr>
          <a:lstStyle/>
          <a:p>
            <a:r>
              <a:rPr lang="en-US" sz="1800" dirty="0" smtClean="0">
                <a:latin typeface="Calibri" panose="020F0502020204030204" pitchFamily="34" charset="0"/>
              </a:rPr>
              <a:t>After the hand-eye transformation:</a:t>
            </a:r>
            <a:endParaRPr lang="en-US" sz="1800" dirty="0">
              <a:latin typeface="Calibri" panose="020F0502020204030204" pitchFamily="34" charset="0"/>
            </a:endParaRPr>
          </a:p>
        </p:txBody>
      </p:sp>
      <p:sp>
        <p:nvSpPr>
          <p:cNvPr id="87" name="TextBox 86"/>
          <p:cNvSpPr txBox="1"/>
          <p:nvPr/>
        </p:nvSpPr>
        <p:spPr>
          <a:xfrm>
            <a:off x="5850574" y="4712847"/>
            <a:ext cx="610879" cy="276999"/>
          </a:xfrm>
          <a:prstGeom prst="rect">
            <a:avLst/>
          </a:prstGeom>
          <a:noFill/>
        </p:spPr>
        <p:txBody>
          <a:bodyPr wrap="square" rtlCol="0">
            <a:spAutoFit/>
          </a:bodyPr>
          <a:lstStyle/>
          <a:p>
            <a:r>
              <a:rPr lang="en-US" sz="1200" dirty="0" smtClean="0">
                <a:latin typeface="Calibri" panose="020F0502020204030204" pitchFamily="34" charset="0"/>
              </a:rPr>
              <a:t>error</a:t>
            </a:r>
            <a:endParaRPr lang="en-US" sz="1200" dirty="0">
              <a:latin typeface="Calibri" panose="020F0502020204030204" pitchFamily="34" charset="0"/>
            </a:endParaRPr>
          </a:p>
        </p:txBody>
      </p:sp>
      <p:sp>
        <p:nvSpPr>
          <p:cNvPr id="3" name="Footer Placeholder 2"/>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136017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p:bldP spid="23" grpId="0"/>
      <p:bldP spid="24" grpId="0" animBg="1"/>
      <p:bldP spid="25" grpId="0" animBg="1"/>
      <p:bldP spid="35" grpId="0" animBg="1"/>
      <p:bldP spid="36" grpId="0"/>
      <p:bldP spid="41" grpId="0" animBg="1"/>
      <p:bldP spid="42" grpId="0" animBg="1"/>
      <p:bldP spid="70" grpId="0" animBg="1"/>
      <p:bldP spid="71" grpId="0" animBg="1"/>
      <p:bldP spid="79" grpId="0" animBg="1"/>
      <p:bldP spid="80" grpId="0" animBg="1"/>
      <p:bldP spid="86" grpId="0"/>
      <p:bldP spid="8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Hand-Eye Calibration: Two Formulations</a:t>
            </a:r>
            <a:endParaRPr lang="en-US" dirty="0"/>
          </a:p>
        </p:txBody>
      </p:sp>
      <p:grpSp>
        <p:nvGrpSpPr>
          <p:cNvPr id="13" name="Group 12"/>
          <p:cNvGrpSpPr/>
          <p:nvPr/>
        </p:nvGrpSpPr>
        <p:grpSpPr>
          <a:xfrm rot="2953005">
            <a:off x="3941405" y="2211205"/>
            <a:ext cx="720108" cy="485981"/>
            <a:chOff x="653200" y="1905466"/>
            <a:chExt cx="1270443" cy="857387"/>
          </a:xfrm>
        </p:grpSpPr>
        <p:sp>
          <p:nvSpPr>
            <p:cNvPr id="4" name="Rectangle 3"/>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 name="Isosceles Triangle 4"/>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7" name="Straight Connector 6"/>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a:stCxn id="4"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Oval 10"/>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 name="Oval 11"/>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14" name="Group 13"/>
          <p:cNvGrpSpPr/>
          <p:nvPr/>
        </p:nvGrpSpPr>
        <p:grpSpPr>
          <a:xfrm rot="8635312" flipV="1">
            <a:off x="6332589" y="2137787"/>
            <a:ext cx="720108" cy="485981"/>
            <a:chOff x="653200" y="1905466"/>
            <a:chExt cx="1270443" cy="857387"/>
          </a:xfrm>
        </p:grpSpPr>
        <p:sp>
          <p:nvSpPr>
            <p:cNvPr id="15" name="Rectangle 14"/>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6" name="Isosceles Triangle 15"/>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7" name="Straight Connector 16"/>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stCxn id="15"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Oval 18"/>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0" name="Oval 19"/>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pic>
        <p:nvPicPr>
          <p:cNvPr id="21" name="Picture 2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806660" y="3788063"/>
            <a:ext cx="817851" cy="81785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mc:AlternateContent xmlns:mc="http://schemas.openxmlformats.org/markup-compatibility/2006" xmlns:a14="http://schemas.microsoft.com/office/drawing/2010/main">
        <mc:Choice Requires="a14">
          <p:sp>
            <p:nvSpPr>
              <p:cNvPr id="28" name="TextBox 27"/>
              <p:cNvSpPr txBox="1"/>
              <p:nvPr/>
            </p:nvSpPr>
            <p:spPr>
              <a:xfrm>
                <a:off x="5299960" y="2164339"/>
                <a:ext cx="11027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𝑋</m:t>
                          </m:r>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𝑇</m:t>
                          </m:r>
                        </m:e>
                        <m:sub>
                          <m:r>
                            <a:rPr lang="en-US" sz="1800" b="0" i="1" smtClean="0">
                              <a:solidFill>
                                <a:srgbClr val="FF0000"/>
                              </a:solidFill>
                              <a:latin typeface="Cambria Math" panose="02040503050406030204" pitchFamily="18" charset="0"/>
                            </a:rPr>
                            <m:t>𝐻𝐸</m:t>
                          </m:r>
                        </m:sub>
                      </m:sSub>
                    </m:oMath>
                  </m:oMathPara>
                </a14:m>
                <a:endParaRPr lang="en-US" sz="1800" dirty="0">
                  <a:solidFill>
                    <a:srgbClr val="FF0000"/>
                  </a:solidFill>
                  <a:latin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299960" y="2164339"/>
                <a:ext cx="1102773" cy="369332"/>
              </a:xfrm>
              <a:prstGeom prst="rect">
                <a:avLst/>
              </a:prstGeom>
              <a:blipFill rotWithShape="0">
                <a:blip r:embed="rId5"/>
                <a:stretch>
                  <a:fillRect/>
                </a:stretch>
              </a:blipFill>
            </p:spPr>
            <p:txBody>
              <a:bodyPr/>
              <a:lstStyle/>
              <a:p>
                <a:r>
                  <a:rPr lang="en-US">
                    <a:noFill/>
                  </a:rPr>
                  <a:t> </a:t>
                </a:r>
              </a:p>
            </p:txBody>
          </p:sp>
        </mc:Fallback>
      </mc:AlternateContent>
      <p:grpSp>
        <p:nvGrpSpPr>
          <p:cNvPr id="29" name="Group 28"/>
          <p:cNvGrpSpPr/>
          <p:nvPr/>
        </p:nvGrpSpPr>
        <p:grpSpPr>
          <a:xfrm>
            <a:off x="2010076" y="1244134"/>
            <a:ext cx="620216" cy="540236"/>
            <a:chOff x="1079612" y="3933056"/>
            <a:chExt cx="620216" cy="540236"/>
          </a:xfrm>
        </p:grpSpPr>
        <p:cxnSp>
          <p:nvCxnSpPr>
            <p:cNvPr id="30" name="Straight Arrow Connector 29"/>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3" name="Group 32"/>
          <p:cNvGrpSpPr/>
          <p:nvPr/>
        </p:nvGrpSpPr>
        <p:grpSpPr>
          <a:xfrm>
            <a:off x="4710376" y="4149079"/>
            <a:ext cx="505210" cy="440061"/>
            <a:chOff x="1079612" y="3933056"/>
            <a:chExt cx="620216" cy="540236"/>
          </a:xfrm>
        </p:grpSpPr>
        <p:cxnSp>
          <p:nvCxnSpPr>
            <p:cNvPr id="34" name="Straight Arrow Connector 33"/>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Straight Arrow Connector 34"/>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Straight Arrow Connector 35"/>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mc:AlternateContent xmlns:mc="http://schemas.openxmlformats.org/markup-compatibility/2006" xmlns:a14="http://schemas.microsoft.com/office/drawing/2010/main">
        <mc:Choice Requires="a14">
          <p:sp>
            <p:nvSpPr>
              <p:cNvPr id="37" name="TextBox 36"/>
              <p:cNvSpPr txBox="1"/>
              <p:nvPr/>
            </p:nvSpPr>
            <p:spPr>
              <a:xfrm>
                <a:off x="1576495" y="1592952"/>
                <a:ext cx="433580" cy="382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𝑊</m:t>
                      </m:r>
                    </m:oMath>
                  </m:oMathPara>
                </a14:m>
                <a:endParaRPr lang="en-US" sz="1800" dirty="0">
                  <a:latin typeface="Calibri" panose="020F0502020204030204" pitchFamily="34"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1576495" y="1592952"/>
                <a:ext cx="433580" cy="38263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472627" y="4550361"/>
                <a:ext cx="490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oMath>
                  </m:oMathPara>
                </a14:m>
                <a:endParaRPr lang="en-US" sz="1800" dirty="0">
                  <a:latin typeface="Calibri" panose="020F0502020204030204" pitchFamily="34"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472627" y="4550361"/>
                <a:ext cx="490354" cy="369332"/>
              </a:xfrm>
              <a:prstGeom prst="rect">
                <a:avLst/>
              </a:prstGeom>
              <a:blipFill rotWithShape="0">
                <a:blip r:embed="rId7"/>
                <a:stretch>
                  <a:fillRect/>
                </a:stretch>
              </a:blipFill>
            </p:spPr>
            <p:txBody>
              <a:bodyPr/>
              <a:lstStyle/>
              <a:p>
                <a:r>
                  <a:rPr lang="en-US">
                    <a:noFill/>
                  </a:rPr>
                  <a:t> </a:t>
                </a:r>
              </a:p>
            </p:txBody>
          </p:sp>
        </mc:Fallback>
      </mc:AlternateContent>
      <p:sp>
        <p:nvSpPr>
          <p:cNvPr id="39" name="Freeform 38"/>
          <p:cNvSpPr/>
          <p:nvPr/>
        </p:nvSpPr>
        <p:spPr bwMode="auto">
          <a:xfrm>
            <a:off x="1969819" y="1783080"/>
            <a:ext cx="2746061" cy="2804160"/>
          </a:xfrm>
          <a:custGeom>
            <a:avLst/>
            <a:gdLst>
              <a:gd name="connsiteX0" fmla="*/ 40961 w 2746061"/>
              <a:gd name="connsiteY0" fmla="*/ 0 h 2804160"/>
              <a:gd name="connsiteX1" fmla="*/ 79061 w 2746061"/>
              <a:gd name="connsiteY1" fmla="*/ 1196340 h 2804160"/>
              <a:gd name="connsiteX2" fmla="*/ 757241 w 2746061"/>
              <a:gd name="connsiteY2" fmla="*/ 2103120 h 2804160"/>
              <a:gd name="connsiteX3" fmla="*/ 2746061 w 2746061"/>
              <a:gd name="connsiteY3" fmla="*/ 2804160 h 2804160"/>
            </a:gdLst>
            <a:ahLst/>
            <a:cxnLst>
              <a:cxn ang="0">
                <a:pos x="connsiteX0" y="connsiteY0"/>
              </a:cxn>
              <a:cxn ang="0">
                <a:pos x="connsiteX1" y="connsiteY1"/>
              </a:cxn>
              <a:cxn ang="0">
                <a:pos x="connsiteX2" y="connsiteY2"/>
              </a:cxn>
              <a:cxn ang="0">
                <a:pos x="connsiteX3" y="connsiteY3"/>
              </a:cxn>
            </a:cxnLst>
            <a:rect l="l" t="t" r="r" b="b"/>
            <a:pathLst>
              <a:path w="2746061" h="2804160">
                <a:moveTo>
                  <a:pt x="40961" y="0"/>
                </a:moveTo>
                <a:cubicBezTo>
                  <a:pt x="321" y="422910"/>
                  <a:pt x="-40319" y="845820"/>
                  <a:pt x="79061" y="1196340"/>
                </a:cubicBezTo>
                <a:cubicBezTo>
                  <a:pt x="198441" y="1546860"/>
                  <a:pt x="312741" y="1835150"/>
                  <a:pt x="757241" y="2103120"/>
                </a:cubicBezTo>
                <a:cubicBezTo>
                  <a:pt x="1201741" y="2371090"/>
                  <a:pt x="2514921" y="2630170"/>
                  <a:pt x="2746061" y="2804160"/>
                </a:cubicBezTo>
              </a:path>
            </a:pathLst>
          </a:custGeom>
          <a:noFill/>
          <a:ln w="9525" cap="flat" cmpd="sng" algn="ctr">
            <a:solidFill>
              <a:srgbClr val="3399F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40" name="TextBox 39"/>
              <p:cNvSpPr txBox="1"/>
              <p:nvPr/>
            </p:nvSpPr>
            <p:spPr>
              <a:xfrm>
                <a:off x="3100721" y="4291396"/>
                <a:ext cx="10448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3399FF"/>
                              </a:solidFill>
                              <a:latin typeface="Cambria Math" panose="02040503050406030204" pitchFamily="18" charset="0"/>
                            </a:rPr>
                          </m:ctrlPr>
                        </m:sSubPr>
                        <m:e>
                          <m:r>
                            <a:rPr lang="en-US" sz="1800" b="0" i="1" smtClean="0">
                              <a:solidFill>
                                <a:srgbClr val="3399FF"/>
                              </a:solidFill>
                              <a:latin typeface="Cambria Math" panose="02040503050406030204" pitchFamily="18" charset="0"/>
                            </a:rPr>
                            <m:t>𝑍</m:t>
                          </m:r>
                          <m:r>
                            <a:rPr lang="en-US" sz="1800" b="0" i="1" smtClean="0">
                              <a:solidFill>
                                <a:srgbClr val="3399FF"/>
                              </a:solidFill>
                              <a:latin typeface="Cambria Math" panose="02040503050406030204" pitchFamily="18" charset="0"/>
                            </a:rPr>
                            <m:t>=</m:t>
                          </m:r>
                          <m:r>
                            <a:rPr lang="en-US" sz="1800" b="0" i="1" smtClean="0">
                              <a:solidFill>
                                <a:srgbClr val="3399FF"/>
                              </a:solidFill>
                              <a:latin typeface="Cambria Math" panose="02040503050406030204" pitchFamily="18" charset="0"/>
                            </a:rPr>
                            <m:t>𝑇</m:t>
                          </m:r>
                        </m:e>
                        <m:sub>
                          <m:r>
                            <a:rPr lang="en-US" sz="1800" b="0" i="1" smtClean="0">
                              <a:solidFill>
                                <a:srgbClr val="3399FF"/>
                              </a:solidFill>
                              <a:latin typeface="Cambria Math" panose="02040503050406030204" pitchFamily="18" charset="0"/>
                            </a:rPr>
                            <m:t>𝑊𝐶</m:t>
                          </m:r>
                        </m:sub>
                      </m:sSub>
                    </m:oMath>
                  </m:oMathPara>
                </a14:m>
                <a:endParaRPr lang="en-US" sz="1800" dirty="0">
                  <a:solidFill>
                    <a:srgbClr val="3399FF"/>
                  </a:solidFill>
                  <a:latin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3100721" y="4291396"/>
                <a:ext cx="1044854" cy="369332"/>
              </a:xfrm>
              <a:prstGeom prst="rect">
                <a:avLst/>
              </a:prstGeom>
              <a:blipFill rotWithShape="0">
                <a:blip r:embed="rId8"/>
                <a:stretch>
                  <a:fillRect/>
                </a:stretch>
              </a:blipFill>
            </p:spPr>
            <p:txBody>
              <a:bodyPr/>
              <a:lstStyle/>
              <a:p>
                <a:r>
                  <a:rPr lang="en-US">
                    <a:noFill/>
                  </a:rPr>
                  <a:t> </a:t>
                </a:r>
              </a:p>
            </p:txBody>
          </p:sp>
        </mc:Fallback>
      </mc:AlternateContent>
      <p:sp>
        <p:nvSpPr>
          <p:cNvPr id="42" name="Freeform 41"/>
          <p:cNvSpPr/>
          <p:nvPr/>
        </p:nvSpPr>
        <p:spPr bwMode="auto">
          <a:xfrm>
            <a:off x="4182480" y="1881849"/>
            <a:ext cx="2712720" cy="228891"/>
          </a:xfrm>
          <a:custGeom>
            <a:avLst/>
            <a:gdLst>
              <a:gd name="connsiteX0" fmla="*/ 0 w 2712720"/>
              <a:gd name="connsiteY0" fmla="*/ 228891 h 228891"/>
              <a:gd name="connsiteX1" fmla="*/ 1303020 w 2712720"/>
              <a:gd name="connsiteY1" fmla="*/ 291 h 228891"/>
              <a:gd name="connsiteX2" fmla="*/ 2712720 w 2712720"/>
              <a:gd name="connsiteY2" fmla="*/ 190791 h 228891"/>
            </a:gdLst>
            <a:ahLst/>
            <a:cxnLst>
              <a:cxn ang="0">
                <a:pos x="connsiteX0" y="connsiteY0"/>
              </a:cxn>
              <a:cxn ang="0">
                <a:pos x="connsiteX1" y="connsiteY1"/>
              </a:cxn>
              <a:cxn ang="0">
                <a:pos x="connsiteX2" y="connsiteY2"/>
              </a:cxn>
            </a:cxnLst>
            <a:rect l="l" t="t" r="r" b="b"/>
            <a:pathLst>
              <a:path w="2712720" h="228891">
                <a:moveTo>
                  <a:pt x="0" y="228891"/>
                </a:moveTo>
                <a:cubicBezTo>
                  <a:pt x="425450" y="117766"/>
                  <a:pt x="850900" y="6641"/>
                  <a:pt x="1303020" y="291"/>
                </a:cubicBezTo>
                <a:cubicBezTo>
                  <a:pt x="1755140" y="-6059"/>
                  <a:pt x="2233930" y="92366"/>
                  <a:pt x="2712720" y="190791"/>
                </a:cubicBezTo>
              </a:path>
            </a:pathLst>
          </a:custGeom>
          <a:no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3" name="Freeform 42"/>
          <p:cNvSpPr/>
          <p:nvPr/>
        </p:nvSpPr>
        <p:spPr bwMode="auto">
          <a:xfrm>
            <a:off x="4388220" y="2689860"/>
            <a:ext cx="2171700" cy="208457"/>
          </a:xfrm>
          <a:custGeom>
            <a:avLst/>
            <a:gdLst>
              <a:gd name="connsiteX0" fmla="*/ 0 w 2171700"/>
              <a:gd name="connsiteY0" fmla="*/ 99060 h 208457"/>
              <a:gd name="connsiteX1" fmla="*/ 1043940 w 2171700"/>
              <a:gd name="connsiteY1" fmla="*/ 205740 h 208457"/>
              <a:gd name="connsiteX2" fmla="*/ 2171700 w 2171700"/>
              <a:gd name="connsiteY2" fmla="*/ 0 h 208457"/>
            </a:gdLst>
            <a:ahLst/>
            <a:cxnLst>
              <a:cxn ang="0">
                <a:pos x="connsiteX0" y="connsiteY0"/>
              </a:cxn>
              <a:cxn ang="0">
                <a:pos x="connsiteX1" y="connsiteY1"/>
              </a:cxn>
              <a:cxn ang="0">
                <a:pos x="connsiteX2" y="connsiteY2"/>
              </a:cxn>
            </a:cxnLst>
            <a:rect l="l" t="t" r="r" b="b"/>
            <a:pathLst>
              <a:path w="2171700" h="208457">
                <a:moveTo>
                  <a:pt x="0" y="99060"/>
                </a:moveTo>
                <a:cubicBezTo>
                  <a:pt x="340995" y="160655"/>
                  <a:pt x="681990" y="222250"/>
                  <a:pt x="1043940" y="205740"/>
                </a:cubicBezTo>
                <a:cubicBezTo>
                  <a:pt x="1405890" y="189230"/>
                  <a:pt x="1985010" y="33020"/>
                  <a:pt x="2171700" y="0"/>
                </a:cubicBezTo>
              </a:path>
            </a:pathLst>
          </a:custGeom>
          <a:no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0" name="Freeform 49"/>
          <p:cNvSpPr/>
          <p:nvPr/>
        </p:nvSpPr>
        <p:spPr bwMode="auto">
          <a:xfrm>
            <a:off x="2003160" y="1286769"/>
            <a:ext cx="3451860" cy="602991"/>
          </a:xfrm>
          <a:custGeom>
            <a:avLst/>
            <a:gdLst>
              <a:gd name="connsiteX0" fmla="*/ 0 w 3451860"/>
              <a:gd name="connsiteY0" fmla="*/ 488691 h 602991"/>
              <a:gd name="connsiteX1" fmla="*/ 2362200 w 3451860"/>
              <a:gd name="connsiteY1" fmla="*/ 1011 h 602991"/>
              <a:gd name="connsiteX2" fmla="*/ 3451860 w 3451860"/>
              <a:gd name="connsiteY2" fmla="*/ 602991 h 602991"/>
            </a:gdLst>
            <a:ahLst/>
            <a:cxnLst>
              <a:cxn ang="0">
                <a:pos x="connsiteX0" y="connsiteY0"/>
              </a:cxn>
              <a:cxn ang="0">
                <a:pos x="connsiteX1" y="connsiteY1"/>
              </a:cxn>
              <a:cxn ang="0">
                <a:pos x="connsiteX2" y="connsiteY2"/>
              </a:cxn>
            </a:cxnLst>
            <a:rect l="l" t="t" r="r" b="b"/>
            <a:pathLst>
              <a:path w="3451860" h="602991">
                <a:moveTo>
                  <a:pt x="0" y="488691"/>
                </a:moveTo>
                <a:cubicBezTo>
                  <a:pt x="893445" y="235326"/>
                  <a:pt x="1786890" y="-18039"/>
                  <a:pt x="2362200" y="1011"/>
                </a:cubicBezTo>
                <a:cubicBezTo>
                  <a:pt x="2937510" y="20061"/>
                  <a:pt x="3194685" y="311526"/>
                  <a:pt x="3451860" y="602991"/>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2" name="Freeform 51"/>
          <p:cNvSpPr/>
          <p:nvPr/>
        </p:nvSpPr>
        <p:spPr bwMode="auto">
          <a:xfrm>
            <a:off x="4715880" y="2895600"/>
            <a:ext cx="1198590" cy="1684020"/>
          </a:xfrm>
          <a:custGeom>
            <a:avLst/>
            <a:gdLst>
              <a:gd name="connsiteX0" fmla="*/ 762000 w 1198590"/>
              <a:gd name="connsiteY0" fmla="*/ 0 h 1684020"/>
              <a:gd name="connsiteX1" fmla="*/ 1165860 w 1198590"/>
              <a:gd name="connsiteY1" fmla="*/ 944880 h 1684020"/>
              <a:gd name="connsiteX2" fmla="*/ 0 w 1198590"/>
              <a:gd name="connsiteY2" fmla="*/ 1684020 h 1684020"/>
            </a:gdLst>
            <a:ahLst/>
            <a:cxnLst>
              <a:cxn ang="0">
                <a:pos x="connsiteX0" y="connsiteY0"/>
              </a:cxn>
              <a:cxn ang="0">
                <a:pos x="connsiteX1" y="connsiteY1"/>
              </a:cxn>
              <a:cxn ang="0">
                <a:pos x="connsiteX2" y="connsiteY2"/>
              </a:cxn>
            </a:cxnLst>
            <a:rect l="l" t="t" r="r" b="b"/>
            <a:pathLst>
              <a:path w="1198590" h="1684020">
                <a:moveTo>
                  <a:pt x="762000" y="0"/>
                </a:moveTo>
                <a:cubicBezTo>
                  <a:pt x="1027430" y="332105"/>
                  <a:pt x="1292860" y="664210"/>
                  <a:pt x="1165860" y="944880"/>
                </a:cubicBezTo>
                <a:cubicBezTo>
                  <a:pt x="1038860" y="1225550"/>
                  <a:pt x="519430" y="1454785"/>
                  <a:pt x="0" y="1684020"/>
                </a:cubicBezTo>
              </a:path>
            </a:pathLst>
          </a:custGeom>
          <a:noFill/>
          <a:ln w="9525"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53" name="TextBox 52"/>
              <p:cNvSpPr txBox="1"/>
              <p:nvPr/>
            </p:nvSpPr>
            <p:spPr>
              <a:xfrm>
                <a:off x="3459063" y="861396"/>
                <a:ext cx="1102773" cy="39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𝐴</m:t>
                              </m:r>
                            </m:e>
                            <m:sub>
                              <m:r>
                                <a:rPr lang="en-US" sz="1800" b="0" i="1" smtClean="0">
                                  <a:solidFill>
                                    <a:schemeClr val="tx1"/>
                                  </a:solidFill>
                                  <a:latin typeface="Cambria Math" panose="02040503050406030204" pitchFamily="18" charset="0"/>
                                </a:rPr>
                                <m:t>𝑘</m:t>
                              </m:r>
                            </m:sub>
                            <m:sup>
                              <m:r>
                                <a:rPr lang="en-US" sz="1800" b="0" i="1" smtClean="0">
                                  <a:solidFill>
                                    <a:schemeClr val="tx1"/>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e>
                        <m:sub>
                          <m:r>
                            <a:rPr lang="en-US" sz="1800" b="0" i="1" smtClean="0">
                              <a:solidFill>
                                <a:schemeClr val="tx1"/>
                              </a:solidFill>
                              <a:latin typeface="Cambria Math" panose="02040503050406030204" pitchFamily="18" charset="0"/>
                            </a:rPr>
                            <m:t>𝑊</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𝐻</m:t>
                              </m:r>
                            </m:e>
                            <m:sub>
                              <m:r>
                                <a:rPr lang="en-US" sz="1800" b="0" i="1" smtClean="0">
                                  <a:solidFill>
                                    <a:schemeClr val="tx1"/>
                                  </a:solidFill>
                                  <a:latin typeface="Cambria Math" panose="02040503050406030204" pitchFamily="18" charset="0"/>
                                </a:rPr>
                                <m:t>𝑘</m:t>
                              </m:r>
                            </m:sub>
                          </m:sSub>
                        </m:sub>
                      </m:sSub>
                    </m:oMath>
                  </m:oMathPara>
                </a14:m>
                <a:endParaRPr lang="en-US" sz="1800" dirty="0">
                  <a:solidFill>
                    <a:schemeClr val="tx1"/>
                  </a:solidFill>
                  <a:latin typeface="Calibri" panose="020F050202020403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3459063" y="861396"/>
                <a:ext cx="1102773" cy="395429"/>
              </a:xfrm>
              <a:prstGeom prst="rect">
                <a:avLst/>
              </a:prstGeom>
              <a:blipFill rotWithShape="0">
                <a:blip r:embed="rId12"/>
                <a:stretch>
                  <a:fillRect r="-9392"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5839132" y="3560148"/>
                <a:ext cx="1102773" cy="39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𝐵</m:t>
                              </m:r>
                            </m:e>
                            <m:sub>
                              <m:r>
                                <a:rPr lang="en-US" sz="1800" b="0" i="1" smtClean="0">
                                  <a:solidFill>
                                    <a:schemeClr val="tx1"/>
                                  </a:solidFill>
                                  <a:latin typeface="Cambria Math" panose="02040503050406030204" pitchFamily="18" charset="0"/>
                                </a:rPr>
                                <m:t>𝑘</m:t>
                              </m:r>
                            </m:sub>
                            <m:sup>
                              <m:r>
                                <a:rPr lang="en-US" sz="1800" b="0" i="1" smtClean="0">
                                  <a:solidFill>
                                    <a:schemeClr val="tx1"/>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e>
                        <m:sub>
                          <m:r>
                            <a:rPr lang="en-US" sz="1800" b="0" i="1" smtClean="0">
                              <a:solidFill>
                                <a:schemeClr val="tx1"/>
                              </a:solidFill>
                              <a:latin typeface="Cambria Math" panose="02040503050406030204" pitchFamily="18" charset="0"/>
                            </a:rPr>
                            <m:t>𝐶</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𝐸</m:t>
                              </m:r>
                            </m:e>
                            <m:sub>
                              <m:r>
                                <a:rPr lang="en-US" sz="1800" b="0" i="1" smtClean="0">
                                  <a:solidFill>
                                    <a:schemeClr val="tx1"/>
                                  </a:solidFill>
                                  <a:latin typeface="Cambria Math" panose="02040503050406030204" pitchFamily="18" charset="0"/>
                                </a:rPr>
                                <m:t>𝑘</m:t>
                              </m:r>
                            </m:sub>
                          </m:sSub>
                        </m:sub>
                      </m:sSub>
                    </m:oMath>
                  </m:oMathPara>
                </a14:m>
                <a:endParaRPr lang="en-US" sz="1800" dirty="0">
                  <a:solidFill>
                    <a:schemeClr val="tx1"/>
                  </a:solidFill>
                  <a:latin typeface="Calibri" panose="020F0502020204030204" pitchFamily="34"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5839132" y="3560148"/>
                <a:ext cx="1102773" cy="395429"/>
              </a:xfrm>
              <a:prstGeom prst="rect">
                <a:avLst/>
              </a:prstGeom>
              <a:blipFill rotWithShape="0">
                <a:blip r:embed="rId13"/>
                <a:stretch>
                  <a:fillRect r="-1105" b="-1538"/>
                </a:stretch>
              </a:blipFill>
            </p:spPr>
            <p:txBody>
              <a:bodyPr/>
              <a:lstStyle/>
              <a:p>
                <a:r>
                  <a:rPr lang="en-US">
                    <a:noFill/>
                  </a:rPr>
                  <a:t> </a:t>
                </a:r>
              </a:p>
            </p:txBody>
          </p:sp>
        </mc:Fallback>
      </mc:AlternateContent>
      <p:sp>
        <p:nvSpPr>
          <p:cNvPr id="56" name="Freeform 55"/>
          <p:cNvSpPr/>
          <p:nvPr/>
        </p:nvSpPr>
        <p:spPr bwMode="auto">
          <a:xfrm>
            <a:off x="5333081" y="1889760"/>
            <a:ext cx="129867" cy="1013460"/>
          </a:xfrm>
          <a:custGeom>
            <a:avLst/>
            <a:gdLst>
              <a:gd name="connsiteX0" fmla="*/ 121939 w 129867"/>
              <a:gd name="connsiteY0" fmla="*/ 0 h 1013460"/>
              <a:gd name="connsiteX1" fmla="*/ 19 w 129867"/>
              <a:gd name="connsiteY1" fmla="*/ 441960 h 1013460"/>
              <a:gd name="connsiteX2" fmla="*/ 129559 w 129867"/>
              <a:gd name="connsiteY2" fmla="*/ 1013460 h 1013460"/>
            </a:gdLst>
            <a:ahLst/>
            <a:cxnLst>
              <a:cxn ang="0">
                <a:pos x="connsiteX0" y="connsiteY0"/>
              </a:cxn>
              <a:cxn ang="0">
                <a:pos x="connsiteX1" y="connsiteY1"/>
              </a:cxn>
              <a:cxn ang="0">
                <a:pos x="connsiteX2" y="connsiteY2"/>
              </a:cxn>
            </a:cxnLst>
            <a:rect l="l" t="t" r="r" b="b"/>
            <a:pathLst>
              <a:path w="129867" h="1013460">
                <a:moveTo>
                  <a:pt x="121939" y="0"/>
                </a:moveTo>
                <a:cubicBezTo>
                  <a:pt x="60344" y="136525"/>
                  <a:pt x="-1251" y="273050"/>
                  <a:pt x="19" y="441960"/>
                </a:cubicBezTo>
                <a:cubicBezTo>
                  <a:pt x="1289" y="610870"/>
                  <a:pt x="137179" y="919480"/>
                  <a:pt x="129559" y="1013460"/>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3838083" y="6074545"/>
                <a:ext cx="1372299" cy="400110"/>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m:t>
                          </m:r>
                        </m:sup>
                      </m:sSup>
                      <m:r>
                        <a:rPr lang="en-US" sz="2000" i="1">
                          <a:solidFill>
                            <a:srgbClr val="FF0000"/>
                          </a:solidFill>
                          <a:latin typeface="Cambria Math" panose="02040503050406030204" pitchFamily="18" charset="0"/>
                        </a:rPr>
                        <m:t>𝑋</m:t>
                      </m:r>
                      <m:r>
                        <a:rPr lang="en-US" sz="2000" i="1">
                          <a:latin typeface="Cambria Math" panose="02040503050406030204" pitchFamily="18" charset="0"/>
                        </a:rPr>
                        <m:t>=</m:t>
                      </m:r>
                      <m:r>
                        <a:rPr lang="en-US" sz="2000" i="1">
                          <a:solidFill>
                            <a:srgbClr val="3399FF"/>
                          </a:solidFill>
                          <a:latin typeface="Cambria Math" panose="02040503050406030204" pitchFamily="18" charset="0"/>
                        </a:rPr>
                        <m:t>𝑍</m:t>
                      </m:r>
                      <m:r>
                        <a:rPr lang="en-US" sz="2000" i="1">
                          <a:latin typeface="Cambria Math" panose="02040503050406030204" pitchFamily="18" charset="0"/>
                        </a:rPr>
                        <m:t>𝐵</m:t>
                      </m:r>
                      <m:r>
                        <a:rPr lang="en-US" sz="2000" i="1">
                          <a:latin typeface="Cambria Math" panose="02040503050406030204" pitchFamily="18" charset="0"/>
                        </a:rPr>
                        <m:t>′</m:t>
                      </m:r>
                    </m:oMath>
                  </m:oMathPara>
                </a14:m>
                <a:endParaRPr lang="en-US" sz="2000" dirty="0">
                  <a:latin typeface="Calibri" panose="020F050202020403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838083" y="6074545"/>
                <a:ext cx="1372299" cy="400110"/>
              </a:xfrm>
              <a:prstGeom prst="rect">
                <a:avLst/>
              </a:prstGeom>
              <a:blipFill rotWithShape="0">
                <a:blip r:embed="rId14"/>
                <a:stretch>
                  <a:fillRect/>
                </a:stretch>
              </a:blipFill>
              <a:ln>
                <a:solidFill>
                  <a:srgbClr val="FF0000"/>
                </a:solidFill>
              </a:ln>
            </p:spPr>
            <p:txBody>
              <a:bodyPr/>
              <a:lstStyle/>
              <a:p>
                <a:r>
                  <a:rPr lang="en-US">
                    <a:noFill/>
                  </a:rPr>
                  <a:t> </a:t>
                </a:r>
              </a:p>
            </p:txBody>
          </p:sp>
        </mc:Fallback>
      </mc:AlternateContent>
      <p:sp>
        <p:nvSpPr>
          <p:cNvPr id="51" name="TextBox 50"/>
          <p:cNvSpPr txBox="1"/>
          <p:nvPr/>
        </p:nvSpPr>
        <p:spPr>
          <a:xfrm>
            <a:off x="2780018" y="4958297"/>
            <a:ext cx="3583964" cy="369332"/>
          </a:xfrm>
          <a:prstGeom prst="rect">
            <a:avLst/>
          </a:prstGeom>
          <a:noFill/>
        </p:spPr>
        <p:txBody>
          <a:bodyPr wrap="square" rtlCol="0">
            <a:spAutoFit/>
          </a:bodyPr>
          <a:lstStyle/>
          <a:p>
            <a:r>
              <a:rPr lang="en-US" sz="1800" dirty="0" smtClean="0">
                <a:latin typeface="Calibri" panose="020F0502020204030204" pitchFamily="34" charset="0"/>
              </a:rPr>
              <a:t>Using poses at the same time</a:t>
            </a:r>
            <a:endParaRPr lang="en-US" sz="18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48" name="TextBox 47"/>
              <p:cNvSpPr txBox="1"/>
              <p:nvPr/>
            </p:nvSpPr>
            <p:spPr>
              <a:xfrm>
                <a:off x="5833860" y="828466"/>
                <a:ext cx="2961040" cy="6035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𝑅</m:t>
                                </m:r>
                              </m:e>
                              <m:e>
                                <m:r>
                                  <a:rPr lang="en-US" sz="2000" b="0" i="1" smtClean="0">
                                    <a:latin typeface="Cambria Math" panose="02040503050406030204" pitchFamily="18" charset="0"/>
                                  </a:rPr>
                                  <m:t>𝑡</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r>
                        <a:rPr lang="en-US" sz="2000" b="0" i="1" smtClean="0">
                          <a:latin typeface="Cambria Math" panose="02040503050406030204" pitchFamily="18" charset="0"/>
                        </a:rPr>
                        <m:t>∈</m:t>
                      </m:r>
                      <m:r>
                        <a:rPr lang="en-US" sz="2000" b="0" i="1" smtClean="0">
                          <a:latin typeface="Cambria Math" panose="02040503050406030204" pitchFamily="18" charset="0"/>
                        </a:rPr>
                        <m:t>𝑆𝐸</m:t>
                      </m:r>
                      <m:r>
                        <a:rPr lang="en-US" sz="2000" b="0" i="1" smtClean="0">
                          <a:latin typeface="Cambria Math" panose="02040503050406030204" pitchFamily="18" charset="0"/>
                        </a:rPr>
                        <m:t>(3)</m:t>
                      </m:r>
                    </m:oMath>
                  </m:oMathPara>
                </a14:m>
                <a:endParaRPr lang="en-US" sz="2000" b="0" dirty="0" smtClean="0"/>
              </a:p>
            </p:txBody>
          </p:sp>
        </mc:Choice>
        <mc:Fallback xmlns="">
          <p:sp>
            <p:nvSpPr>
              <p:cNvPr id="48" name="TextBox 47"/>
              <p:cNvSpPr txBox="1">
                <a:spLocks noRot="1" noChangeAspect="1" noMove="1" noResize="1" noEditPoints="1" noAdjustHandles="1" noChangeArrowheads="1" noChangeShapeType="1" noTextEdit="1"/>
              </p:cNvSpPr>
              <p:nvPr/>
            </p:nvSpPr>
            <p:spPr>
              <a:xfrm>
                <a:off x="5833860" y="828466"/>
                <a:ext cx="2961040" cy="603563"/>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5298927" y="1438453"/>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𝑘</m:t>
                          </m:r>
                        </m:sub>
                      </m:sSub>
                    </m:oMath>
                  </m:oMathPara>
                </a14:m>
                <a:endParaRPr lang="en-US" sz="2000" dirty="0"/>
              </a:p>
            </p:txBody>
          </p:sp>
        </mc:Choice>
        <mc:Fallback xmlns="">
          <p:sp>
            <p:nvSpPr>
              <p:cNvPr id="49" name="TextBox 48"/>
              <p:cNvSpPr txBox="1">
                <a:spLocks noRot="1" noChangeAspect="1" noMove="1" noResize="1" noEditPoints="1" noAdjustHandles="1" noChangeArrowheads="1" noChangeShapeType="1" noTextEdit="1"/>
              </p:cNvSpPr>
              <p:nvPr/>
            </p:nvSpPr>
            <p:spPr>
              <a:xfrm>
                <a:off x="5298927" y="1438453"/>
                <a:ext cx="417985" cy="400110"/>
              </a:xfrm>
              <a:prstGeom prst="rect">
                <a:avLst/>
              </a:prstGeom>
              <a:blipFill rotWithShape="0">
                <a:blip r:embed="rId17"/>
                <a:stretch>
                  <a:fillRect r="-5797"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5089935" y="2892480"/>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𝑘</m:t>
                          </m:r>
                        </m:sub>
                      </m:sSub>
                    </m:oMath>
                  </m:oMathPara>
                </a14:m>
                <a:endParaRPr lang="en-US" sz="2000" dirty="0"/>
              </a:p>
            </p:txBody>
          </p:sp>
        </mc:Choice>
        <mc:Fallback xmlns="">
          <p:sp>
            <p:nvSpPr>
              <p:cNvPr id="55" name="TextBox 54"/>
              <p:cNvSpPr txBox="1">
                <a:spLocks noRot="1" noChangeAspect="1" noMove="1" noResize="1" noEditPoints="1" noAdjustHandles="1" noChangeArrowheads="1" noChangeShapeType="1" noTextEdit="1"/>
              </p:cNvSpPr>
              <p:nvPr/>
            </p:nvSpPr>
            <p:spPr>
              <a:xfrm>
                <a:off x="5089935" y="2892480"/>
                <a:ext cx="417985" cy="400110"/>
              </a:xfrm>
              <a:prstGeom prst="rect">
                <a:avLst/>
              </a:prstGeom>
              <a:blipFill rotWithShape="0">
                <a:blip r:embed="rId18"/>
                <a:stretch>
                  <a:fillRect b="-3030"/>
                </a:stretch>
              </a:blipFill>
            </p:spPr>
            <p:txBody>
              <a:bodyPr/>
              <a:lstStyle/>
              <a:p>
                <a:r>
                  <a:rPr lang="en-US">
                    <a:noFill/>
                  </a:rPr>
                  <a:t> </a:t>
                </a:r>
              </a:p>
            </p:txBody>
          </p:sp>
        </mc:Fallback>
      </mc:AlternateContent>
      <p:sp>
        <p:nvSpPr>
          <p:cNvPr id="6" name="Oval 5"/>
          <p:cNvSpPr/>
          <p:nvPr/>
        </p:nvSpPr>
        <p:spPr bwMode="auto">
          <a:xfrm>
            <a:off x="5412132" y="1846886"/>
            <a:ext cx="69486" cy="69486"/>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7" name="Oval 56"/>
          <p:cNvSpPr/>
          <p:nvPr/>
        </p:nvSpPr>
        <p:spPr bwMode="auto">
          <a:xfrm>
            <a:off x="5436490" y="2852534"/>
            <a:ext cx="71430" cy="79891"/>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22" name="TextBox 21"/>
              <p:cNvSpPr txBox="1"/>
              <p:nvPr/>
            </p:nvSpPr>
            <p:spPr>
              <a:xfrm>
                <a:off x="2519772" y="5251782"/>
                <a:ext cx="2592288" cy="39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𝑊</m:t>
                          </m:r>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𝑘</m:t>
                              </m:r>
                            </m:sub>
                          </m:sSub>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𝑇</m:t>
                          </m:r>
                        </m:e>
                        <m: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𝐻</m:t>
                              </m:r>
                            </m:e>
                            <m:sub>
                              <m:r>
                                <a:rPr lang="en-US" sz="1800" i="1">
                                  <a:solidFill>
                                    <a:srgbClr val="FF0000"/>
                                  </a:solidFill>
                                  <a:latin typeface="Cambria Math" panose="02040503050406030204" pitchFamily="18" charset="0"/>
                                </a:rPr>
                                <m:t>𝑘</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𝐸</m:t>
                              </m:r>
                            </m:e>
                            <m:sub>
                              <m:r>
                                <a:rPr lang="en-US" sz="1800" i="1">
                                  <a:solidFill>
                                    <a:srgbClr val="FF0000"/>
                                  </a:solidFill>
                                  <a:latin typeface="Cambria Math" panose="02040503050406030204" pitchFamily="18" charset="0"/>
                                </a:rPr>
                                <m:t>𝑘</m:t>
                              </m:r>
                            </m:sub>
                          </m:sSub>
                        </m:sub>
                      </m:sSub>
                      <m:r>
                        <a:rPr lang="en-US" sz="1800" b="0" i="1" smtClean="0">
                          <a:solidFill>
                            <a:srgbClr val="FF0000"/>
                          </a:solidFill>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𝑊</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𝑘</m:t>
                              </m:r>
                            </m:sub>
                          </m:sSub>
                        </m:sub>
                      </m:sSub>
                    </m:oMath>
                  </m:oMathPara>
                </a14:m>
                <a:endParaRPr lang="en-US" sz="1800"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519772" y="5251782"/>
                <a:ext cx="2592288" cy="395429"/>
              </a:xfrm>
              <a:prstGeom prst="rect">
                <a:avLst/>
              </a:prstGeom>
              <a:blipFill rotWithShape="0">
                <a:blip r:embed="rId19"/>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585350" y="5672010"/>
                <a:ext cx="1826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𝐴</m:t>
                          </m:r>
                        </m:e>
                        <m:sub>
                          <m:r>
                            <a:rPr lang="en-US" sz="1800" i="1">
                              <a:latin typeface="Cambria Math" panose="02040503050406030204" pitchFamily="18" charset="0"/>
                            </a:rPr>
                            <m:t>𝑘</m:t>
                          </m:r>
                        </m:sub>
                        <m:sup>
                          <m:r>
                            <a:rPr lang="en-US" sz="1800" i="1">
                              <a:latin typeface="Cambria Math" panose="02040503050406030204" pitchFamily="18" charset="0"/>
                            </a:rPr>
                            <m:t>′</m:t>
                          </m:r>
                        </m:sup>
                      </m:sSubSup>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𝑇</m:t>
                          </m:r>
                        </m:e>
                        <m:sub>
                          <m:r>
                            <a:rPr lang="en-US" sz="1800" i="1">
                              <a:solidFill>
                                <a:srgbClr val="FF0000"/>
                              </a:solidFill>
                              <a:latin typeface="Cambria Math" panose="02040503050406030204" pitchFamily="18" charset="0"/>
                            </a:rPr>
                            <m:t>𝐻𝐸</m:t>
                          </m:r>
                        </m:sub>
                      </m:sSub>
                      <m:r>
                        <a:rPr lang="en-US" sz="1800" i="1">
                          <a:latin typeface="Cambria Math" panose="02040503050406030204" pitchFamily="18" charset="0"/>
                        </a:rPr>
                        <m:t>=</m:t>
                      </m:r>
                      <m:sSub>
                        <m:sSubPr>
                          <m:ctrlPr>
                            <a:rPr lang="en-US" sz="1800" i="1">
                              <a:solidFill>
                                <a:srgbClr val="3399FF"/>
                              </a:solidFill>
                              <a:latin typeface="Cambria Math" panose="02040503050406030204" pitchFamily="18" charset="0"/>
                            </a:rPr>
                          </m:ctrlPr>
                        </m:sSubPr>
                        <m:e>
                          <m:r>
                            <a:rPr lang="en-US" sz="1800" i="1">
                              <a:solidFill>
                                <a:srgbClr val="3399FF"/>
                              </a:solidFill>
                              <a:latin typeface="Cambria Math" panose="02040503050406030204" pitchFamily="18" charset="0"/>
                            </a:rPr>
                            <m:t>𝑇</m:t>
                          </m:r>
                        </m:e>
                        <m:sub>
                          <m:r>
                            <a:rPr lang="en-US" sz="1800" i="1">
                              <a:solidFill>
                                <a:srgbClr val="3399FF"/>
                              </a:solidFill>
                              <a:latin typeface="Cambria Math" panose="02040503050406030204" pitchFamily="18" charset="0"/>
                            </a:rPr>
                            <m:t>𝑊𝐶</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𝐵</m:t>
                          </m:r>
                        </m:e>
                        <m:sub>
                          <m:r>
                            <a:rPr lang="en-US" sz="1800" i="1">
                              <a:latin typeface="Cambria Math" panose="02040503050406030204" pitchFamily="18" charset="0"/>
                            </a:rPr>
                            <m:t>𝑘</m:t>
                          </m:r>
                        </m:sub>
                        <m:sup>
                          <m:r>
                            <a:rPr lang="en-US" sz="1800" i="1">
                              <a:latin typeface="Cambria Math" panose="02040503050406030204" pitchFamily="18" charset="0"/>
                            </a:rPr>
                            <m:t>′</m:t>
                          </m:r>
                        </m:sup>
                      </m:sSubSup>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3585350" y="5672010"/>
                <a:ext cx="1826782" cy="369332"/>
              </a:xfrm>
              <a:prstGeom prst="rect">
                <a:avLst/>
              </a:prstGeom>
              <a:blipFill rotWithShape="0">
                <a:blip r:embed="rId20"/>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388791" y="5251782"/>
                <a:ext cx="1682389"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sSub>
                        <m:sSubPr>
                          <m:ctrlPr>
                            <a:rPr lang="en-US" sz="1800" b="0" i="1" smtClean="0">
                              <a:solidFill>
                                <a:srgbClr val="3399FF"/>
                              </a:solidFill>
                              <a:latin typeface="Cambria Math" panose="02040503050406030204" pitchFamily="18" charset="0"/>
                            </a:rPr>
                          </m:ctrlPr>
                        </m:sSubPr>
                        <m:e>
                          <m:r>
                            <a:rPr lang="en-US" sz="1800" b="0" i="1" smtClean="0">
                              <a:solidFill>
                                <a:srgbClr val="3399FF"/>
                              </a:solidFill>
                              <a:latin typeface="Cambria Math" panose="02040503050406030204" pitchFamily="18" charset="0"/>
                            </a:rPr>
                            <m:t>𝑇</m:t>
                          </m:r>
                        </m:e>
                        <m:sub>
                          <m:r>
                            <a:rPr lang="en-US" sz="1800" b="0" i="1" smtClean="0">
                              <a:solidFill>
                                <a:srgbClr val="3399FF"/>
                              </a:solidFill>
                              <a:latin typeface="Cambria Math" panose="02040503050406030204" pitchFamily="18" charset="0"/>
                            </a:rPr>
                            <m:t>𝑊𝐶</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𝑇</m:t>
                          </m:r>
                        </m:e>
                        <m:sub>
                          <m:r>
                            <a:rPr lang="en-US" sz="1800" b="0" i="1" smtClean="0">
                              <a:solidFill>
                                <a:schemeClr val="tx1"/>
                              </a:solidFill>
                              <a:latin typeface="Cambria Math" panose="02040503050406030204" pitchFamily="18" charset="0"/>
                            </a:rPr>
                            <m:t>𝐶</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𝐸</m:t>
                              </m:r>
                            </m:e>
                            <m:sub>
                              <m:r>
                                <a:rPr lang="en-US" sz="1800" b="0" i="1" smtClean="0">
                                  <a:solidFill>
                                    <a:schemeClr val="tx1"/>
                                  </a:solidFill>
                                  <a:latin typeface="Cambria Math" panose="02040503050406030204" pitchFamily="18" charset="0"/>
                                </a:rPr>
                                <m:t>𝑘</m:t>
                              </m:r>
                            </m:sub>
                          </m:sSub>
                        </m:sub>
                      </m:sSub>
                    </m:oMath>
                  </m:oMathPara>
                </a14:m>
                <a:endParaRPr lang="en-US" sz="1800" dirty="0">
                  <a:solidFill>
                    <a:srgbClr val="FF000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4388791" y="5251782"/>
                <a:ext cx="1682389" cy="404213"/>
              </a:xfrm>
              <a:prstGeom prst="rect">
                <a:avLst/>
              </a:prstGeom>
              <a:blipFill rotWithShape="0">
                <a:blip r:embed="rId21"/>
                <a:stretch>
                  <a:fillRect/>
                </a:stretch>
              </a:blipFill>
            </p:spPr>
            <p:txBody>
              <a:bodyPr/>
              <a:lstStyle/>
              <a:p>
                <a:r>
                  <a:rPr lang="en-US">
                    <a:noFill/>
                  </a:rPr>
                  <a:t> </a:t>
                </a:r>
              </a:p>
            </p:txBody>
          </p:sp>
        </mc:Fallback>
      </mc:AlternateContent>
      <p:sp>
        <p:nvSpPr>
          <p:cNvPr id="8" name="Footer Placeholder 7"/>
          <p:cNvSpPr>
            <a:spLocks noGrp="1"/>
          </p:cNvSpPr>
          <p:nvPr>
            <p:ph type="ftr" sz="quarter" idx="10"/>
          </p:nvPr>
        </p:nvSpPr>
        <p:spPr/>
        <p:txBody>
          <a:bodyPr/>
          <a:lstStyle/>
          <a:p>
            <a:r>
              <a:rPr lang="en-US" smtClean="0"/>
              <a:t>Zichao Zhang – University of Zurich – How to Run Reproducible Visual SLAM Experiments</a:t>
            </a:r>
            <a:endParaRPr lang="en-US" dirty="0"/>
          </a:p>
        </p:txBody>
      </p:sp>
      <mc:AlternateContent xmlns:mc="http://schemas.openxmlformats.org/markup-compatibility/2006" xmlns:a14="http://schemas.microsoft.com/office/drawing/2010/main">
        <mc:Choice Requires="a14">
          <p:sp>
            <p:nvSpPr>
              <p:cNvPr id="9" name="文本框 8"/>
              <p:cNvSpPr txBox="1"/>
              <p:nvPr/>
            </p:nvSpPr>
            <p:spPr>
              <a:xfrm>
                <a:off x="465215" y="3253044"/>
                <a:ext cx="735522" cy="403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𝑊</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𝑘</m:t>
                              </m:r>
                            </m:sub>
                          </m:sSub>
                        </m:sub>
                      </m:sSub>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65215" y="3253044"/>
                <a:ext cx="735522" cy="403893"/>
              </a:xfrm>
              <a:prstGeom prst="rect">
                <a:avLst/>
              </a:prstGeom>
              <a:blipFill rotWithShape="0">
                <a:blip r:embed="rId22"/>
                <a:stretch>
                  <a:fillRect l="-8264" r="-826" b="-1666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849022846"/>
      </p:ext>
    </p:extLst>
  </p:cSld>
  <p:clrMapOvr>
    <a:masterClrMapping/>
  </p:clrMapOvr>
  <mc:AlternateContent xmlns:mc="http://schemas.openxmlformats.org/markup-compatibility/2006" xmlns:p14="http://schemas.microsoft.com/office/powerpoint/2010/main">
    <mc:Choice Requires="p14">
      <p:transition spd="slow" p14:dur="2000" advTm="5489"/>
    </mc:Choice>
    <mc:Fallback xmlns="">
      <p:transition spd="slow" advTm="5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9" grpId="0" animBg="1"/>
      <p:bldP spid="40" grpId="0"/>
      <p:bldP spid="50" grpId="0" animBg="1"/>
      <p:bldP spid="52" grpId="0" animBg="1"/>
      <p:bldP spid="53" grpId="0"/>
      <p:bldP spid="54" grpId="0"/>
      <p:bldP spid="56" grpId="0" animBg="1"/>
      <p:bldP spid="3" grpId="0" animBg="1"/>
      <p:bldP spid="51" grpId="0"/>
      <p:bldP spid="49" grpId="0"/>
      <p:bldP spid="55" grpId="0"/>
      <p:bldP spid="6" grpId="0" animBg="1"/>
      <p:bldP spid="57" grpId="0" animBg="1"/>
      <p:bldP spid="22" grpId="0"/>
      <p:bldP spid="23" grpId="0"/>
      <p:bldP spid="5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Hand-Eye Calibration: </a:t>
            </a:r>
            <a:r>
              <a:rPr lang="en-US" dirty="0"/>
              <a:t>Two Formulations</a:t>
            </a:r>
          </a:p>
        </p:txBody>
      </p:sp>
      <p:grpSp>
        <p:nvGrpSpPr>
          <p:cNvPr id="13" name="Group 12"/>
          <p:cNvGrpSpPr/>
          <p:nvPr/>
        </p:nvGrpSpPr>
        <p:grpSpPr>
          <a:xfrm rot="2953005">
            <a:off x="3313403" y="2243864"/>
            <a:ext cx="720108" cy="485981"/>
            <a:chOff x="653200" y="1905466"/>
            <a:chExt cx="1270443" cy="857387"/>
          </a:xfrm>
        </p:grpSpPr>
        <p:sp>
          <p:nvSpPr>
            <p:cNvPr id="4" name="Rectangle 3"/>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 name="Isosceles Triangle 4"/>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7" name="Straight Connector 6"/>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a:stCxn id="4"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Oval 10"/>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 name="Oval 11"/>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14" name="Group 13"/>
          <p:cNvGrpSpPr/>
          <p:nvPr/>
        </p:nvGrpSpPr>
        <p:grpSpPr>
          <a:xfrm rot="8635312" flipV="1">
            <a:off x="5704587" y="2170446"/>
            <a:ext cx="720108" cy="485981"/>
            <a:chOff x="653200" y="1905466"/>
            <a:chExt cx="1270443" cy="857387"/>
          </a:xfrm>
        </p:grpSpPr>
        <p:sp>
          <p:nvSpPr>
            <p:cNvPr id="15" name="Rectangle 14"/>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6" name="Isosceles Triangle 15"/>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7" name="Straight Connector 16"/>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stCxn id="15"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Oval 18"/>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0" name="Oval 19"/>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pic>
        <p:nvPicPr>
          <p:cNvPr id="21" name="Picture 2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178658" y="3820722"/>
            <a:ext cx="817851" cy="81785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5" name="Freeform 24"/>
          <p:cNvSpPr/>
          <p:nvPr/>
        </p:nvSpPr>
        <p:spPr bwMode="auto">
          <a:xfrm>
            <a:off x="3141764" y="2143399"/>
            <a:ext cx="633694" cy="863401"/>
          </a:xfrm>
          <a:custGeom>
            <a:avLst/>
            <a:gdLst>
              <a:gd name="connsiteX0" fmla="*/ 405094 w 633694"/>
              <a:gd name="connsiteY0" fmla="*/ 0 h 863401"/>
              <a:gd name="connsiteX1" fmla="*/ 54574 w 633694"/>
              <a:gd name="connsiteY1" fmla="*/ 480060 h 863401"/>
              <a:gd name="connsiteX2" fmla="*/ 39334 w 633694"/>
              <a:gd name="connsiteY2" fmla="*/ 845820 h 863401"/>
              <a:gd name="connsiteX3" fmla="*/ 427954 w 633694"/>
              <a:gd name="connsiteY3" fmla="*/ 792480 h 863401"/>
              <a:gd name="connsiteX4" fmla="*/ 633694 w 633694"/>
              <a:gd name="connsiteY4" fmla="*/ 678180 h 86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94" h="863401">
                <a:moveTo>
                  <a:pt x="405094" y="0"/>
                </a:moveTo>
                <a:cubicBezTo>
                  <a:pt x="260314" y="169545"/>
                  <a:pt x="115534" y="339090"/>
                  <a:pt x="54574" y="480060"/>
                </a:cubicBezTo>
                <a:cubicBezTo>
                  <a:pt x="-6386" y="621030"/>
                  <a:pt x="-22896" y="793750"/>
                  <a:pt x="39334" y="845820"/>
                </a:cubicBezTo>
                <a:cubicBezTo>
                  <a:pt x="101564" y="897890"/>
                  <a:pt x="328894" y="820420"/>
                  <a:pt x="427954" y="792480"/>
                </a:cubicBezTo>
                <a:cubicBezTo>
                  <a:pt x="527014" y="764540"/>
                  <a:pt x="580354" y="721360"/>
                  <a:pt x="633694" y="678180"/>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6" name="Freeform 25"/>
          <p:cNvSpPr/>
          <p:nvPr/>
        </p:nvSpPr>
        <p:spPr bwMode="auto">
          <a:xfrm>
            <a:off x="5909058" y="2090059"/>
            <a:ext cx="739292" cy="839652"/>
          </a:xfrm>
          <a:custGeom>
            <a:avLst/>
            <a:gdLst>
              <a:gd name="connsiteX0" fmla="*/ 358140 w 739292"/>
              <a:gd name="connsiteY0" fmla="*/ 0 h 839652"/>
              <a:gd name="connsiteX1" fmla="*/ 739140 w 739292"/>
              <a:gd name="connsiteY1" fmla="*/ 754380 h 839652"/>
              <a:gd name="connsiteX2" fmla="*/ 320040 w 739292"/>
              <a:gd name="connsiteY2" fmla="*/ 807720 h 839652"/>
              <a:gd name="connsiteX3" fmla="*/ 0 w 739292"/>
              <a:gd name="connsiteY3" fmla="*/ 624840 h 839652"/>
            </a:gdLst>
            <a:ahLst/>
            <a:cxnLst>
              <a:cxn ang="0">
                <a:pos x="connsiteX0" y="connsiteY0"/>
              </a:cxn>
              <a:cxn ang="0">
                <a:pos x="connsiteX1" y="connsiteY1"/>
              </a:cxn>
              <a:cxn ang="0">
                <a:pos x="connsiteX2" y="connsiteY2"/>
              </a:cxn>
              <a:cxn ang="0">
                <a:pos x="connsiteX3" y="connsiteY3"/>
              </a:cxn>
            </a:cxnLst>
            <a:rect l="l" t="t" r="r" b="b"/>
            <a:pathLst>
              <a:path w="739292" h="839652">
                <a:moveTo>
                  <a:pt x="358140" y="0"/>
                </a:moveTo>
                <a:cubicBezTo>
                  <a:pt x="551815" y="309880"/>
                  <a:pt x="745490" y="619760"/>
                  <a:pt x="739140" y="754380"/>
                </a:cubicBezTo>
                <a:cubicBezTo>
                  <a:pt x="732790" y="889000"/>
                  <a:pt x="443230" y="829310"/>
                  <a:pt x="320040" y="807720"/>
                </a:cubicBezTo>
                <a:cubicBezTo>
                  <a:pt x="196850" y="786130"/>
                  <a:pt x="98425" y="705485"/>
                  <a:pt x="0" y="624840"/>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28" name="TextBox 27"/>
              <p:cNvSpPr txBox="1"/>
              <p:nvPr/>
            </p:nvSpPr>
            <p:spPr>
              <a:xfrm>
                <a:off x="6579114" y="2561012"/>
                <a:ext cx="11027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𝑋</m:t>
                          </m:r>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𝑇</m:t>
                          </m:r>
                        </m:e>
                        <m:sub>
                          <m:r>
                            <a:rPr lang="en-US" sz="1800" b="0" i="1" smtClean="0">
                              <a:solidFill>
                                <a:srgbClr val="FF0000"/>
                              </a:solidFill>
                              <a:latin typeface="Cambria Math" panose="02040503050406030204" pitchFamily="18" charset="0"/>
                            </a:rPr>
                            <m:t>𝐻𝐸</m:t>
                          </m:r>
                        </m:sub>
                      </m:sSub>
                    </m:oMath>
                  </m:oMathPara>
                </a14:m>
                <a:endParaRPr lang="en-US" sz="1800" dirty="0">
                  <a:solidFill>
                    <a:srgbClr val="FF0000"/>
                  </a:solidFill>
                  <a:latin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579114" y="2561012"/>
                <a:ext cx="1102773" cy="369332"/>
              </a:xfrm>
              <a:prstGeom prst="rect">
                <a:avLst/>
              </a:prstGeom>
              <a:blipFill rotWithShape="0">
                <a:blip r:embed="rId5"/>
                <a:stretch>
                  <a:fillRect/>
                </a:stretch>
              </a:blipFill>
            </p:spPr>
            <p:txBody>
              <a:bodyPr/>
              <a:lstStyle/>
              <a:p>
                <a:r>
                  <a:rPr lang="en-US">
                    <a:noFill/>
                  </a:rPr>
                  <a:t> </a:t>
                </a:r>
              </a:p>
            </p:txBody>
          </p:sp>
        </mc:Fallback>
      </mc:AlternateContent>
      <p:grpSp>
        <p:nvGrpSpPr>
          <p:cNvPr id="29" name="Group 28"/>
          <p:cNvGrpSpPr/>
          <p:nvPr/>
        </p:nvGrpSpPr>
        <p:grpSpPr>
          <a:xfrm>
            <a:off x="1382073" y="1127513"/>
            <a:ext cx="620216" cy="540236"/>
            <a:chOff x="1079612" y="3933056"/>
            <a:chExt cx="620216" cy="540236"/>
          </a:xfrm>
        </p:grpSpPr>
        <p:cxnSp>
          <p:nvCxnSpPr>
            <p:cNvPr id="30" name="Straight Arrow Connector 29"/>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3" name="Group 32"/>
          <p:cNvGrpSpPr/>
          <p:nvPr/>
        </p:nvGrpSpPr>
        <p:grpSpPr>
          <a:xfrm>
            <a:off x="4082374" y="4181738"/>
            <a:ext cx="505210" cy="440061"/>
            <a:chOff x="1079612" y="3933056"/>
            <a:chExt cx="620216" cy="540236"/>
          </a:xfrm>
        </p:grpSpPr>
        <p:cxnSp>
          <p:nvCxnSpPr>
            <p:cNvPr id="34" name="Straight Arrow Connector 33"/>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Straight Arrow Connector 34"/>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Straight Arrow Connector 35"/>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mc:AlternateContent xmlns:mc="http://schemas.openxmlformats.org/markup-compatibility/2006" xmlns:a14="http://schemas.microsoft.com/office/drawing/2010/main">
        <mc:Choice Requires="a14">
          <p:sp>
            <p:nvSpPr>
              <p:cNvPr id="37" name="TextBox 36"/>
              <p:cNvSpPr txBox="1"/>
              <p:nvPr/>
            </p:nvSpPr>
            <p:spPr>
              <a:xfrm>
                <a:off x="948493" y="1625611"/>
                <a:ext cx="433580" cy="382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𝑊</m:t>
                      </m:r>
                    </m:oMath>
                  </m:oMathPara>
                </a14:m>
                <a:endParaRPr lang="en-US" sz="1800" dirty="0">
                  <a:latin typeface="Calibri" panose="020F0502020204030204" pitchFamily="34"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48493" y="1625611"/>
                <a:ext cx="433580" cy="38263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3844625" y="4583020"/>
                <a:ext cx="490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oMath>
                  </m:oMathPara>
                </a14:m>
                <a:endParaRPr lang="en-US" sz="1800" dirty="0">
                  <a:latin typeface="Calibri" panose="020F0502020204030204" pitchFamily="34"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3844625" y="4583020"/>
                <a:ext cx="490354" cy="369332"/>
              </a:xfrm>
              <a:prstGeom prst="rect">
                <a:avLst/>
              </a:prstGeom>
              <a:blipFill rotWithShape="0">
                <a:blip r:embed="rId7"/>
                <a:stretch>
                  <a:fillRect/>
                </a:stretch>
              </a:blipFill>
            </p:spPr>
            <p:txBody>
              <a:bodyPr/>
              <a:lstStyle/>
              <a:p>
                <a:r>
                  <a:rPr lang="en-US">
                    <a:noFill/>
                  </a:rPr>
                  <a:t> </a:t>
                </a:r>
              </a:p>
            </p:txBody>
          </p:sp>
        </mc:Fallback>
      </mc:AlternateContent>
      <p:sp>
        <p:nvSpPr>
          <p:cNvPr id="42" name="Freeform 41"/>
          <p:cNvSpPr/>
          <p:nvPr/>
        </p:nvSpPr>
        <p:spPr bwMode="auto">
          <a:xfrm>
            <a:off x="3554478" y="1914508"/>
            <a:ext cx="2712720" cy="228891"/>
          </a:xfrm>
          <a:custGeom>
            <a:avLst/>
            <a:gdLst>
              <a:gd name="connsiteX0" fmla="*/ 0 w 2712720"/>
              <a:gd name="connsiteY0" fmla="*/ 228891 h 228891"/>
              <a:gd name="connsiteX1" fmla="*/ 1303020 w 2712720"/>
              <a:gd name="connsiteY1" fmla="*/ 291 h 228891"/>
              <a:gd name="connsiteX2" fmla="*/ 2712720 w 2712720"/>
              <a:gd name="connsiteY2" fmla="*/ 190791 h 228891"/>
            </a:gdLst>
            <a:ahLst/>
            <a:cxnLst>
              <a:cxn ang="0">
                <a:pos x="connsiteX0" y="connsiteY0"/>
              </a:cxn>
              <a:cxn ang="0">
                <a:pos x="connsiteX1" y="connsiteY1"/>
              </a:cxn>
              <a:cxn ang="0">
                <a:pos x="connsiteX2" y="connsiteY2"/>
              </a:cxn>
            </a:cxnLst>
            <a:rect l="l" t="t" r="r" b="b"/>
            <a:pathLst>
              <a:path w="2712720" h="228891">
                <a:moveTo>
                  <a:pt x="0" y="228891"/>
                </a:moveTo>
                <a:cubicBezTo>
                  <a:pt x="425450" y="117766"/>
                  <a:pt x="850900" y="6641"/>
                  <a:pt x="1303020" y="291"/>
                </a:cubicBezTo>
                <a:cubicBezTo>
                  <a:pt x="1755140" y="-6059"/>
                  <a:pt x="2233930" y="92366"/>
                  <a:pt x="2712720" y="190791"/>
                </a:cubicBezTo>
              </a:path>
            </a:pathLst>
          </a:custGeom>
          <a:noFill/>
          <a:ln w="9525" cap="flat" cmpd="sng" algn="ctr">
            <a:solidFill>
              <a:schemeClr val="tx1"/>
            </a:solidFill>
            <a:prstDash val="lg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3" name="Freeform 42"/>
          <p:cNvSpPr/>
          <p:nvPr/>
        </p:nvSpPr>
        <p:spPr bwMode="auto">
          <a:xfrm>
            <a:off x="3760218" y="2722519"/>
            <a:ext cx="2171700" cy="208457"/>
          </a:xfrm>
          <a:custGeom>
            <a:avLst/>
            <a:gdLst>
              <a:gd name="connsiteX0" fmla="*/ 0 w 2171700"/>
              <a:gd name="connsiteY0" fmla="*/ 99060 h 208457"/>
              <a:gd name="connsiteX1" fmla="*/ 1043940 w 2171700"/>
              <a:gd name="connsiteY1" fmla="*/ 205740 h 208457"/>
              <a:gd name="connsiteX2" fmla="*/ 2171700 w 2171700"/>
              <a:gd name="connsiteY2" fmla="*/ 0 h 208457"/>
            </a:gdLst>
            <a:ahLst/>
            <a:cxnLst>
              <a:cxn ang="0">
                <a:pos x="connsiteX0" y="connsiteY0"/>
              </a:cxn>
              <a:cxn ang="0">
                <a:pos x="connsiteX1" y="connsiteY1"/>
              </a:cxn>
              <a:cxn ang="0">
                <a:pos x="connsiteX2" y="connsiteY2"/>
              </a:cxn>
            </a:cxnLst>
            <a:rect l="l" t="t" r="r" b="b"/>
            <a:pathLst>
              <a:path w="2171700" h="208457">
                <a:moveTo>
                  <a:pt x="0" y="99060"/>
                </a:moveTo>
                <a:cubicBezTo>
                  <a:pt x="340995" y="160655"/>
                  <a:pt x="681990" y="222250"/>
                  <a:pt x="1043940" y="205740"/>
                </a:cubicBezTo>
                <a:cubicBezTo>
                  <a:pt x="1405890" y="189230"/>
                  <a:pt x="1985010" y="33020"/>
                  <a:pt x="2171700" y="0"/>
                </a:cubicBezTo>
              </a:path>
            </a:pathLst>
          </a:custGeom>
          <a:noFill/>
          <a:ln w="9525" cap="flat" cmpd="sng" algn="ctr">
            <a:solidFill>
              <a:schemeClr val="tx1"/>
            </a:solidFill>
            <a:prstDash val="lg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44" name="TextBox 43"/>
              <p:cNvSpPr txBox="1"/>
              <p:nvPr/>
            </p:nvSpPr>
            <p:spPr>
              <a:xfrm>
                <a:off x="3382448" y="1672437"/>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oMath>
                  </m:oMathPara>
                </a14:m>
                <a:endParaRPr lang="en-US" sz="2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382448" y="1672437"/>
                <a:ext cx="417985" cy="400110"/>
              </a:xfrm>
              <a:prstGeom prst="rect">
                <a:avLst/>
              </a:prstGeom>
              <a:blipFill rotWithShape="0">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193758" y="1742527"/>
                <a:ext cx="522548" cy="424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5" name="TextBox 44"/>
              <p:cNvSpPr txBox="1">
                <a:spLocks noRot="1" noChangeAspect="1" noMove="1" noResize="1" noEditPoints="1" noAdjustHandles="1" noChangeArrowheads="1" noChangeShapeType="1" noTextEdit="1"/>
              </p:cNvSpPr>
              <p:nvPr/>
            </p:nvSpPr>
            <p:spPr>
              <a:xfrm>
                <a:off x="6193758" y="1742527"/>
                <a:ext cx="522548" cy="424796"/>
              </a:xfrm>
              <a:prstGeom prst="rect">
                <a:avLst/>
              </a:prstGeom>
              <a:blipFill rotWithShape="0">
                <a:blip r:embed="rId9"/>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591441" y="2853669"/>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𝑖</m:t>
                          </m:r>
                        </m:sub>
                      </m:sSub>
                    </m:oMath>
                  </m:oMathPara>
                </a14:m>
                <a:endParaRPr lang="en-US" sz="2000" dirty="0"/>
              </a:p>
            </p:txBody>
          </p:sp>
        </mc:Choice>
        <mc:Fallback xmlns="">
          <p:sp>
            <p:nvSpPr>
              <p:cNvPr id="46" name="TextBox 45"/>
              <p:cNvSpPr txBox="1">
                <a:spLocks noRot="1" noChangeAspect="1" noMove="1" noResize="1" noEditPoints="1" noAdjustHandles="1" noChangeArrowheads="1" noChangeShapeType="1" noTextEdit="1"/>
              </p:cNvSpPr>
              <p:nvPr/>
            </p:nvSpPr>
            <p:spPr>
              <a:xfrm>
                <a:off x="3591441" y="2853669"/>
                <a:ext cx="417985" cy="400110"/>
              </a:xfrm>
              <a:prstGeom prst="rect">
                <a:avLst/>
              </a:prstGeom>
              <a:blipFill rotWithShape="0">
                <a:blip r:embed="rId10"/>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741831" y="2790972"/>
                <a:ext cx="417985" cy="424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5741831" y="2790972"/>
                <a:ext cx="417985" cy="424796"/>
              </a:xfrm>
              <a:prstGeom prst="rect">
                <a:avLst/>
              </a:prstGeom>
              <a:blipFill rotWithShape="0">
                <a:blip r:embed="rId11"/>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4258245" y="1571753"/>
                <a:ext cx="1137997" cy="332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𝑖</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𝑗</m:t>
                              </m:r>
                            </m:sub>
                          </m:sSub>
                        </m:sub>
                      </m:sSub>
                    </m:oMath>
                  </m:oMathPara>
                </a14:m>
                <a:endParaRPr lang="en-US" sz="1800" dirty="0"/>
              </a:p>
            </p:txBody>
          </p:sp>
        </mc:Choice>
        <mc:Fallback xmlns="">
          <p:sp>
            <p:nvSpPr>
              <p:cNvPr id="48" name="TextBox 47"/>
              <p:cNvSpPr txBox="1">
                <a:spLocks noRot="1" noChangeAspect="1" noMove="1" noResize="1" noEditPoints="1" noAdjustHandles="1" noChangeArrowheads="1" noChangeShapeType="1" noTextEdit="1"/>
              </p:cNvSpPr>
              <p:nvPr/>
            </p:nvSpPr>
            <p:spPr>
              <a:xfrm>
                <a:off x="4258245" y="1571753"/>
                <a:ext cx="1137997" cy="332014"/>
              </a:xfrm>
              <a:prstGeom prst="rect">
                <a:avLst/>
              </a:prstGeom>
              <a:blipFill rotWithShape="0">
                <a:blip r:embed="rId12"/>
                <a:stretch>
                  <a:fillRect l="-5914" r="-3763"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279281" y="2941717"/>
                <a:ext cx="1124410" cy="332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𝑖</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𝑗</m:t>
                              </m:r>
                            </m:sub>
                          </m:sSub>
                        </m:sub>
                      </m:sSub>
                    </m:oMath>
                  </m:oMathPara>
                </a14:m>
                <a:endParaRPr lang="en-US" sz="1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4279281" y="2941717"/>
                <a:ext cx="1124410" cy="332014"/>
              </a:xfrm>
              <a:prstGeom prst="rect">
                <a:avLst/>
              </a:prstGeom>
              <a:blipFill rotWithShape="0">
                <a:blip r:embed="rId13"/>
                <a:stretch>
                  <a:fillRect l="-4348" r="-217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749738" y="6290617"/>
                <a:ext cx="1579175" cy="400110"/>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solidFill>
                            <a:srgbClr val="FF0000"/>
                          </a:solidFill>
                          <a:latin typeface="Cambria Math" panose="02040503050406030204" pitchFamily="18" charset="0"/>
                        </a:rPr>
                        <m:t>𝑋</m:t>
                      </m:r>
                      <m:r>
                        <a:rPr lang="en-US" sz="2000" b="0" i="1" smtClean="0">
                          <a:latin typeface="Cambria Math" panose="02040503050406030204" pitchFamily="18" charset="0"/>
                        </a:rPr>
                        <m:t>=</m:t>
                      </m:r>
                      <m:r>
                        <a:rPr lang="en-US" sz="2000" b="0" i="1" smtClean="0">
                          <a:solidFill>
                            <a:srgbClr val="FF0000"/>
                          </a:solidFill>
                          <a:latin typeface="Cambria Math" panose="02040503050406030204" pitchFamily="18" charset="0"/>
                        </a:rPr>
                        <m:t>𝑋</m:t>
                      </m:r>
                      <m:r>
                        <a:rPr lang="en-US" sz="2000" b="0" i="1" smtClean="0">
                          <a:latin typeface="Cambria Math" panose="02040503050406030204" pitchFamily="18" charset="0"/>
                        </a:rPr>
                        <m:t>𝐵</m:t>
                      </m:r>
                    </m:oMath>
                  </m:oMathPara>
                </a14:m>
                <a:endParaRPr lang="en-US" sz="2000" dirty="0">
                  <a:latin typeface="Calibri" panose="020F0502020204030204" pitchFamily="34"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749738" y="6290617"/>
                <a:ext cx="1579175" cy="400110"/>
              </a:xfrm>
              <a:prstGeom prst="rect">
                <a:avLst/>
              </a:prstGeom>
              <a:blipFill rotWithShape="0">
                <a:blip r:embed="rId14"/>
                <a:stretch>
                  <a:fillRect/>
                </a:stretch>
              </a:blipFill>
              <a:ln>
                <a:solidFill>
                  <a:srgbClr val="FF0000"/>
                </a:solidFill>
              </a:ln>
            </p:spPr>
            <p:txBody>
              <a:bodyPr/>
              <a:lstStyle/>
              <a:p>
                <a:r>
                  <a:rPr lang="en-US">
                    <a:noFill/>
                  </a:rPr>
                  <a:t> </a:t>
                </a:r>
              </a:p>
            </p:txBody>
          </p:sp>
        </mc:Fallback>
      </mc:AlternateContent>
      <p:sp>
        <p:nvSpPr>
          <p:cNvPr id="6" name="TextBox 5"/>
          <p:cNvSpPr txBox="1"/>
          <p:nvPr/>
        </p:nvSpPr>
        <p:spPr>
          <a:xfrm>
            <a:off x="2712845" y="4931876"/>
            <a:ext cx="3583964" cy="369332"/>
          </a:xfrm>
          <a:prstGeom prst="rect">
            <a:avLst/>
          </a:prstGeom>
          <a:noFill/>
        </p:spPr>
        <p:txBody>
          <a:bodyPr wrap="square" rtlCol="0">
            <a:spAutoFit/>
          </a:bodyPr>
          <a:lstStyle/>
          <a:p>
            <a:r>
              <a:rPr lang="en-US" sz="1800" dirty="0" smtClean="0">
                <a:latin typeface="Calibri" panose="020F0502020204030204" pitchFamily="34" charset="0"/>
              </a:rPr>
              <a:t>Using poses of different times</a:t>
            </a:r>
            <a:endParaRPr lang="en-US" sz="18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4655986" y="5265566"/>
                <a:ext cx="1248162" cy="396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𝑇</m:t>
                          </m:r>
                        </m:e>
                        <m: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𝐻</m:t>
                              </m:r>
                            </m:e>
                            <m:sub>
                              <m:r>
                                <a:rPr lang="en-US" sz="1800" i="1">
                                  <a:solidFill>
                                    <a:srgbClr val="FF0000"/>
                                  </a:solidFill>
                                  <a:latin typeface="Cambria Math" panose="02040503050406030204" pitchFamily="18" charset="0"/>
                                </a:rPr>
                                <m:t>𝑖</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𝐸</m:t>
                              </m:r>
                            </m:e>
                            <m:sub>
                              <m:r>
                                <a:rPr lang="en-US" sz="1800" i="1">
                                  <a:solidFill>
                                    <a:srgbClr val="FF0000"/>
                                  </a:solidFill>
                                  <a:latin typeface="Cambria Math" panose="02040503050406030204" pitchFamily="18" charset="0"/>
                                </a:rPr>
                                <m:t>𝑖</m:t>
                              </m:r>
                            </m:sub>
                          </m:sSub>
                        </m:sub>
                      </m:sSub>
                      <m:sSub>
                        <m:sSubPr>
                          <m:ctrlPr>
                            <a:rPr lang="en-US" sz="1800" i="1">
                              <a:latin typeface="Cambria Math" panose="02040503050406030204" pitchFamily="18" charset="0"/>
                            </a:rPr>
                          </m:ctrlPr>
                        </m:sSubPr>
                        <m:e>
                          <m:r>
                            <a:rPr lang="en-US" sz="1800" i="1">
                              <a:latin typeface="Cambria Math" panose="02040503050406030204" pitchFamily="18" charset="0"/>
                            </a:rPr>
                            <m:t>𝐵</m:t>
                          </m:r>
                        </m:e>
                        <m:sub>
                          <m:r>
                            <a:rPr lang="en-US" sz="1800" i="1">
                              <a:latin typeface="Cambria Math" panose="02040503050406030204" pitchFamily="18" charset="0"/>
                            </a:rPr>
                            <m:t>𝑖𝑗</m:t>
                          </m:r>
                        </m:sub>
                      </m:sSub>
                    </m:oMath>
                  </m:oMathPara>
                </a14:m>
                <a:endParaRPr lang="en-US" sz="1800" dirty="0"/>
              </a:p>
            </p:txBody>
          </p:sp>
        </mc:Choice>
        <mc:Fallback xmlns="">
          <p:sp>
            <p:nvSpPr>
              <p:cNvPr id="3" name="Rectangle 2"/>
              <p:cNvSpPr>
                <a:spLocks noRot="1" noChangeAspect="1" noMove="1" noResize="1" noEditPoints="1" noAdjustHandles="1" noChangeArrowheads="1" noChangeShapeType="1" noTextEdit="1"/>
              </p:cNvSpPr>
              <p:nvPr/>
            </p:nvSpPr>
            <p:spPr>
              <a:xfrm>
                <a:off x="4655986" y="5265566"/>
                <a:ext cx="1248162" cy="396519"/>
              </a:xfrm>
              <a:prstGeom prst="rect">
                <a:avLst/>
              </a:prstGeom>
              <a:blipFill rotWithShape="0">
                <a:blip r:embed="rId15"/>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037651" y="5256118"/>
                <a:ext cx="1837298" cy="424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𝐴</m:t>
                          </m:r>
                        </m:e>
                        <m:sub>
                          <m:r>
                            <a:rPr lang="en-US" sz="1800" i="1">
                              <a:latin typeface="Cambria Math" panose="02040503050406030204" pitchFamily="18" charset="0"/>
                            </a:rPr>
                            <m:t>𝑖𝑗</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𝑇</m:t>
                          </m:r>
                        </m:e>
                        <m: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𝐻</m:t>
                              </m:r>
                            </m:e>
                            <m:sub>
                              <m:r>
                                <a:rPr lang="en-US" sz="1800" b="0" i="1" smtClean="0">
                                  <a:solidFill>
                                    <a:srgbClr val="FF0000"/>
                                  </a:solidFill>
                                  <a:latin typeface="Cambria Math" panose="02040503050406030204" pitchFamily="18" charset="0"/>
                                </a:rPr>
                                <m:t>𝑗</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𝐸</m:t>
                              </m:r>
                            </m:e>
                            <m:sub>
                              <m:r>
                                <a:rPr lang="en-US" sz="1800" b="0" i="1" smtClean="0">
                                  <a:solidFill>
                                    <a:srgbClr val="FF0000"/>
                                  </a:solidFill>
                                  <a:latin typeface="Cambria Math" panose="02040503050406030204" pitchFamily="18" charset="0"/>
                                </a:rPr>
                                <m:t>𝑗</m:t>
                              </m:r>
                            </m:sub>
                          </m:sSub>
                        </m:sub>
                      </m:sSub>
                      <m:r>
                        <a:rPr lang="en-US" sz="1800" i="1">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𝑇</m:t>
                          </m:r>
                        </m:e>
                        <m: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𝐻</m:t>
                              </m:r>
                            </m:e>
                            <m:sub>
                              <m:r>
                                <a:rPr lang="en-US" sz="1800" b="0" i="1" smtClean="0">
                                  <a:solidFill>
                                    <a:schemeClr val="tx1"/>
                                  </a:solidFill>
                                  <a:latin typeface="Cambria Math" panose="02040503050406030204" pitchFamily="18" charset="0"/>
                                </a:rPr>
                                <m:t>𝑖</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𝐸</m:t>
                              </m:r>
                            </m:e>
                            <m:sub>
                              <m:r>
                                <a:rPr lang="en-US" sz="1800" b="0" i="1" smtClean="0">
                                  <a:solidFill>
                                    <a:schemeClr val="tx1"/>
                                  </a:solidFill>
                                  <a:latin typeface="Cambria Math" panose="02040503050406030204" pitchFamily="18" charset="0"/>
                                </a:rPr>
                                <m:t>𝑗</m:t>
                              </m:r>
                            </m:sub>
                          </m:sSub>
                        </m:sub>
                      </m:sSub>
                    </m:oMath>
                  </m:oMathPara>
                </a14:m>
                <a:endParaRPr lang="en-US" sz="1800" dirty="0"/>
              </a:p>
            </p:txBody>
          </p:sp>
        </mc:Choice>
        <mc:Fallback xmlns="">
          <p:sp>
            <p:nvSpPr>
              <p:cNvPr id="50" name="Rectangle 49"/>
              <p:cNvSpPr>
                <a:spLocks noRot="1" noChangeAspect="1" noMove="1" noResize="1" noEditPoints="1" noAdjustHandles="1" noChangeArrowheads="1" noChangeShapeType="1" noTextEdit="1"/>
              </p:cNvSpPr>
              <p:nvPr/>
            </p:nvSpPr>
            <p:spPr>
              <a:xfrm>
                <a:off x="3037651" y="5256118"/>
                <a:ext cx="1837298" cy="424347"/>
              </a:xfrm>
              <a:prstGeom prst="rect">
                <a:avLst/>
              </a:prstGeom>
              <a:blipFill rotWithShape="0">
                <a:blip r:embed="rId16"/>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22668" y="5857213"/>
                <a:ext cx="1864485"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i="1">
                              <a:latin typeface="Cambria Math" panose="02040503050406030204" pitchFamily="18" charset="0"/>
                            </a:rPr>
                            <m:t>𝑖𝑗</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𝑇</m:t>
                          </m:r>
                        </m:e>
                        <m:sub>
                          <m:r>
                            <a:rPr lang="en-US" sz="1800" i="1">
                              <a:solidFill>
                                <a:srgbClr val="FF0000"/>
                              </a:solidFill>
                              <a:latin typeface="Cambria Math" panose="02040503050406030204" pitchFamily="18" charset="0"/>
                            </a:rPr>
                            <m:t>𝐻𝐸</m:t>
                          </m:r>
                        </m:sub>
                      </m:sSub>
                      <m:r>
                        <a:rPr lang="en-US" sz="1800" i="1">
                          <a:latin typeface="Cambria Math" panose="02040503050406030204" pitchFamily="18" charset="0"/>
                        </a:rPr>
                        <m:t>=</m:t>
                      </m:r>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𝑇</m:t>
                          </m:r>
                        </m:e>
                        <m:sub>
                          <m:r>
                            <a:rPr lang="en-US" sz="1800" i="1">
                              <a:solidFill>
                                <a:srgbClr val="FF0000"/>
                              </a:solidFill>
                              <a:latin typeface="Cambria Math" panose="02040503050406030204" pitchFamily="18" charset="0"/>
                            </a:rPr>
                            <m:t>𝐻𝐸</m:t>
                          </m:r>
                        </m:sub>
                      </m:sSub>
                      <m:sSub>
                        <m:sSubPr>
                          <m:ctrlPr>
                            <a:rPr lang="en-US" sz="1800" i="1">
                              <a:latin typeface="Cambria Math" panose="02040503050406030204" pitchFamily="18" charset="0"/>
                            </a:rPr>
                          </m:ctrlPr>
                        </m:sSubPr>
                        <m:e>
                          <m:r>
                            <a:rPr lang="en-US" sz="1800" i="1">
                              <a:latin typeface="Cambria Math" panose="02040503050406030204" pitchFamily="18" charset="0"/>
                            </a:rPr>
                            <m:t>𝐵</m:t>
                          </m:r>
                        </m:e>
                        <m:sub>
                          <m:r>
                            <a:rPr lang="en-US" sz="1800" i="1">
                              <a:latin typeface="Cambria Math" panose="02040503050406030204" pitchFamily="18" charset="0"/>
                            </a:rPr>
                            <m:t>𝑖𝑗</m:t>
                          </m:r>
                        </m:sub>
                      </m:sSub>
                    </m:oMath>
                  </m:oMathPara>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3622668" y="5857213"/>
                <a:ext cx="1864485" cy="391646"/>
              </a:xfrm>
              <a:prstGeom prst="rect">
                <a:avLst/>
              </a:prstGeom>
              <a:blipFill rotWithShape="0">
                <a:blip r:embed="rId17"/>
                <a:stretch>
                  <a:fillRect b="-7813"/>
                </a:stretch>
              </a:blipFill>
            </p:spPr>
            <p:txBody>
              <a:bodyPr/>
              <a:lstStyle/>
              <a:p>
                <a:r>
                  <a:rPr lang="en-US">
                    <a:noFill/>
                  </a:rPr>
                  <a:t> </a:t>
                </a:r>
              </a:p>
            </p:txBody>
          </p:sp>
        </mc:Fallback>
      </mc:AlternateContent>
      <p:sp>
        <p:nvSpPr>
          <p:cNvPr id="9" name="Footer Placeholder 8"/>
          <p:cNvSpPr>
            <a:spLocks noGrp="1"/>
          </p:cNvSpPr>
          <p:nvPr>
            <p:ph type="ftr" sz="quarter" idx="10"/>
          </p:nvPr>
        </p:nvSpPr>
        <p:spPr/>
        <p:txBody>
          <a:bodyPr/>
          <a:lstStyle/>
          <a:p>
            <a:r>
              <a:rPr lang="en-US" smtClean="0"/>
              <a:t>Zichao Zhang – University of Zurich – How to Run Reproducible Visual SLAM Experiments</a:t>
            </a:r>
            <a:endParaRPr lang="en-US" dirty="0"/>
          </a:p>
        </p:txBody>
      </p:sp>
      <mc:AlternateContent xmlns:mc="http://schemas.openxmlformats.org/markup-compatibility/2006" xmlns:a14="http://schemas.microsoft.com/office/drawing/2010/main">
        <mc:Choice Requires="a14">
          <p:sp>
            <p:nvSpPr>
              <p:cNvPr id="51" name="文本框 50"/>
              <p:cNvSpPr txBox="1"/>
              <p:nvPr/>
            </p:nvSpPr>
            <p:spPr>
              <a:xfrm>
                <a:off x="416098" y="3253044"/>
                <a:ext cx="729239" cy="442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𝑗</m:t>
                              </m:r>
                            </m:sub>
                          </m:sSub>
                        </m:sub>
                      </m:sSub>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416098" y="3253044"/>
                <a:ext cx="729239" cy="442493"/>
              </a:xfrm>
              <a:prstGeom prst="rect">
                <a:avLst/>
              </a:prstGeom>
              <a:blipFill rotWithShape="0">
                <a:blip r:embed="rId18"/>
                <a:stretch>
                  <a:fillRect l="-8333" r="-3333" b="-1944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324907785"/>
      </p:ext>
    </p:extLst>
  </p:cSld>
  <p:clrMapOvr>
    <a:masterClrMapping/>
  </p:clrMapOvr>
  <mc:AlternateContent xmlns:mc="http://schemas.openxmlformats.org/markup-compatibility/2006" xmlns:p14="http://schemas.microsoft.com/office/powerpoint/2010/main">
    <mc:Choice Requires="p14">
      <p:transition spd="slow" p14:dur="2000" advTm="3864"/>
    </mc:Choice>
    <mc:Fallback xmlns="">
      <p:transition spd="slow" advTm="3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p:bldP spid="42" grpId="0" animBg="1"/>
      <p:bldP spid="43" grpId="0" animBg="1"/>
      <p:bldP spid="48" grpId="0"/>
      <p:bldP spid="49" grpId="0"/>
      <p:bldP spid="57" grpId="0" animBg="1"/>
      <p:bldP spid="6" grpId="0"/>
      <p:bldP spid="3" grpId="0"/>
      <p:bldP spid="50" grpId="0"/>
      <p:bldP spid="8"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806660" y="3788063"/>
            <a:ext cx="817851" cy="81785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7" name="Freeform 26"/>
          <p:cNvSpPr/>
          <p:nvPr/>
        </p:nvSpPr>
        <p:spPr bwMode="auto">
          <a:xfrm>
            <a:off x="4712208" y="1962912"/>
            <a:ext cx="1597152" cy="2627376"/>
          </a:xfrm>
          <a:custGeom>
            <a:avLst/>
            <a:gdLst>
              <a:gd name="connsiteX0" fmla="*/ 1597152 w 1597152"/>
              <a:gd name="connsiteY0" fmla="*/ 0 h 2627376"/>
              <a:gd name="connsiteX1" fmla="*/ 1530096 w 1597152"/>
              <a:gd name="connsiteY1" fmla="*/ 445008 h 2627376"/>
              <a:gd name="connsiteX2" fmla="*/ 1505712 w 1597152"/>
              <a:gd name="connsiteY2" fmla="*/ 798576 h 2627376"/>
              <a:gd name="connsiteX3" fmla="*/ 1438656 w 1597152"/>
              <a:gd name="connsiteY3" fmla="*/ 1182624 h 2627376"/>
              <a:gd name="connsiteX4" fmla="*/ 1133856 w 1597152"/>
              <a:gd name="connsiteY4" fmla="*/ 1773936 h 2627376"/>
              <a:gd name="connsiteX5" fmla="*/ 670560 w 1597152"/>
              <a:gd name="connsiteY5" fmla="*/ 2164080 h 2627376"/>
              <a:gd name="connsiteX6" fmla="*/ 243840 w 1597152"/>
              <a:gd name="connsiteY6" fmla="*/ 2462784 h 2627376"/>
              <a:gd name="connsiteX7" fmla="*/ 0 w 1597152"/>
              <a:gd name="connsiteY7" fmla="*/ 2627376 h 262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7152" h="2627376">
                <a:moveTo>
                  <a:pt x="1597152" y="0"/>
                </a:moveTo>
                <a:cubicBezTo>
                  <a:pt x="1571244" y="155956"/>
                  <a:pt x="1545336" y="311912"/>
                  <a:pt x="1530096" y="445008"/>
                </a:cubicBezTo>
                <a:cubicBezTo>
                  <a:pt x="1514856" y="578104"/>
                  <a:pt x="1520952" y="675640"/>
                  <a:pt x="1505712" y="798576"/>
                </a:cubicBezTo>
                <a:cubicBezTo>
                  <a:pt x="1490472" y="921512"/>
                  <a:pt x="1500632" y="1020064"/>
                  <a:pt x="1438656" y="1182624"/>
                </a:cubicBezTo>
                <a:cubicBezTo>
                  <a:pt x="1376680" y="1345184"/>
                  <a:pt x="1261872" y="1610360"/>
                  <a:pt x="1133856" y="1773936"/>
                </a:cubicBezTo>
                <a:cubicBezTo>
                  <a:pt x="1005840" y="1937512"/>
                  <a:pt x="818896" y="2049272"/>
                  <a:pt x="670560" y="2164080"/>
                </a:cubicBezTo>
                <a:cubicBezTo>
                  <a:pt x="522224" y="2278888"/>
                  <a:pt x="355600" y="2385568"/>
                  <a:pt x="243840" y="2462784"/>
                </a:cubicBezTo>
                <a:cubicBezTo>
                  <a:pt x="132080" y="2540000"/>
                  <a:pt x="40640" y="2601976"/>
                  <a:pt x="0" y="2627376"/>
                </a:cubicBezTo>
              </a:path>
            </a:pathLst>
          </a:custGeom>
          <a:noFill/>
          <a:ln w="76200" cap="flat" cmpd="sng" algn="ctr">
            <a:solidFill>
              <a:srgbClr val="FFFF00">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4" name="Freeform 23"/>
          <p:cNvSpPr/>
          <p:nvPr/>
        </p:nvSpPr>
        <p:spPr bwMode="auto">
          <a:xfrm>
            <a:off x="2019300" y="1219169"/>
            <a:ext cx="4267200" cy="716311"/>
          </a:xfrm>
          <a:custGeom>
            <a:avLst/>
            <a:gdLst>
              <a:gd name="connsiteX0" fmla="*/ 0 w 4267200"/>
              <a:gd name="connsiteY0" fmla="*/ 571531 h 716311"/>
              <a:gd name="connsiteX1" fmla="*/ 815340 w 4267200"/>
              <a:gd name="connsiteY1" fmla="*/ 335311 h 716311"/>
              <a:gd name="connsiteX2" fmla="*/ 1760220 w 4267200"/>
              <a:gd name="connsiteY2" fmla="*/ 91471 h 716311"/>
              <a:gd name="connsiteX3" fmla="*/ 2598420 w 4267200"/>
              <a:gd name="connsiteY3" fmla="*/ 31 h 716311"/>
              <a:gd name="connsiteX4" fmla="*/ 3223260 w 4267200"/>
              <a:gd name="connsiteY4" fmla="*/ 99091 h 716311"/>
              <a:gd name="connsiteX5" fmla="*/ 3794760 w 4267200"/>
              <a:gd name="connsiteY5" fmla="*/ 426751 h 716311"/>
              <a:gd name="connsiteX6" fmla="*/ 4267200 w 4267200"/>
              <a:gd name="connsiteY6" fmla="*/ 716311 h 71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200" h="716311">
                <a:moveTo>
                  <a:pt x="0" y="571531"/>
                </a:moveTo>
                <a:lnTo>
                  <a:pt x="815340" y="335311"/>
                </a:lnTo>
                <a:cubicBezTo>
                  <a:pt x="1108710" y="255301"/>
                  <a:pt x="1463040" y="147351"/>
                  <a:pt x="1760220" y="91471"/>
                </a:cubicBezTo>
                <a:cubicBezTo>
                  <a:pt x="2057400" y="35591"/>
                  <a:pt x="2354580" y="-1239"/>
                  <a:pt x="2598420" y="31"/>
                </a:cubicBezTo>
                <a:cubicBezTo>
                  <a:pt x="2842260" y="1301"/>
                  <a:pt x="3023870" y="27971"/>
                  <a:pt x="3223260" y="99091"/>
                </a:cubicBezTo>
                <a:cubicBezTo>
                  <a:pt x="3422650" y="170211"/>
                  <a:pt x="3620770" y="323881"/>
                  <a:pt x="3794760" y="426751"/>
                </a:cubicBezTo>
                <a:cubicBezTo>
                  <a:pt x="3968750" y="529621"/>
                  <a:pt x="4201160" y="600741"/>
                  <a:pt x="4267200" y="716311"/>
                </a:cubicBezTo>
              </a:path>
            </a:pathLst>
          </a:custGeom>
          <a:noFill/>
          <a:ln w="76200" cap="flat" cmpd="sng" algn="ctr">
            <a:solidFill>
              <a:srgbClr val="FFFF00">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8" name="Freeform 57"/>
          <p:cNvSpPr/>
          <p:nvPr/>
        </p:nvSpPr>
        <p:spPr bwMode="auto">
          <a:xfrm>
            <a:off x="4645118" y="1999488"/>
            <a:ext cx="73241" cy="835152"/>
          </a:xfrm>
          <a:custGeom>
            <a:avLst/>
            <a:gdLst>
              <a:gd name="connsiteX0" fmla="*/ 42706 w 73241"/>
              <a:gd name="connsiteY0" fmla="*/ 0 h 835152"/>
              <a:gd name="connsiteX1" fmla="*/ 34 w 73241"/>
              <a:gd name="connsiteY1" fmla="*/ 292608 h 835152"/>
              <a:gd name="connsiteX2" fmla="*/ 48802 w 73241"/>
              <a:gd name="connsiteY2" fmla="*/ 658368 h 835152"/>
              <a:gd name="connsiteX3" fmla="*/ 73186 w 73241"/>
              <a:gd name="connsiteY3" fmla="*/ 835152 h 835152"/>
            </a:gdLst>
            <a:ahLst/>
            <a:cxnLst>
              <a:cxn ang="0">
                <a:pos x="connsiteX0" y="connsiteY0"/>
              </a:cxn>
              <a:cxn ang="0">
                <a:pos x="connsiteX1" y="connsiteY1"/>
              </a:cxn>
              <a:cxn ang="0">
                <a:pos x="connsiteX2" y="connsiteY2"/>
              </a:cxn>
              <a:cxn ang="0">
                <a:pos x="connsiteX3" y="connsiteY3"/>
              </a:cxn>
            </a:cxnLst>
            <a:rect l="l" t="t" r="r" b="b"/>
            <a:pathLst>
              <a:path w="73241" h="835152">
                <a:moveTo>
                  <a:pt x="42706" y="0"/>
                </a:moveTo>
                <a:cubicBezTo>
                  <a:pt x="20862" y="91440"/>
                  <a:pt x="-982" y="182880"/>
                  <a:pt x="34" y="292608"/>
                </a:cubicBezTo>
                <a:cubicBezTo>
                  <a:pt x="1050" y="402336"/>
                  <a:pt x="36610" y="567944"/>
                  <a:pt x="48802" y="658368"/>
                </a:cubicBezTo>
                <a:cubicBezTo>
                  <a:pt x="60994" y="748792"/>
                  <a:pt x="74202" y="805688"/>
                  <a:pt x="73186" y="835152"/>
                </a:cubicBezTo>
              </a:path>
            </a:pathLst>
          </a:custGeom>
          <a:noFill/>
          <a:ln w="76200" cap="flat" cmpd="sng" algn="ctr">
            <a:solidFill>
              <a:srgbClr val="00B050">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1" name="Freeform 40"/>
          <p:cNvSpPr/>
          <p:nvPr/>
        </p:nvSpPr>
        <p:spPr bwMode="auto">
          <a:xfrm>
            <a:off x="1967469" y="1798320"/>
            <a:ext cx="2732547" cy="2779776"/>
          </a:xfrm>
          <a:custGeom>
            <a:avLst/>
            <a:gdLst>
              <a:gd name="connsiteX0" fmla="*/ 32019 w 2732547"/>
              <a:gd name="connsiteY0" fmla="*/ 0 h 2779776"/>
              <a:gd name="connsiteX1" fmla="*/ 1539 w 2732547"/>
              <a:gd name="connsiteY1" fmla="*/ 597408 h 2779776"/>
              <a:gd name="connsiteX2" fmla="*/ 74691 w 2732547"/>
              <a:gd name="connsiteY2" fmla="*/ 1207008 h 2779776"/>
              <a:gd name="connsiteX3" fmla="*/ 312435 w 2732547"/>
              <a:gd name="connsiteY3" fmla="*/ 1676400 h 2779776"/>
              <a:gd name="connsiteX4" fmla="*/ 720867 w 2732547"/>
              <a:gd name="connsiteY4" fmla="*/ 2078736 h 2779776"/>
              <a:gd name="connsiteX5" fmla="*/ 1202451 w 2732547"/>
              <a:gd name="connsiteY5" fmla="*/ 2292096 h 2779776"/>
              <a:gd name="connsiteX6" fmla="*/ 1830339 w 2732547"/>
              <a:gd name="connsiteY6" fmla="*/ 2474976 h 2779776"/>
              <a:gd name="connsiteX7" fmla="*/ 2354595 w 2732547"/>
              <a:gd name="connsiteY7" fmla="*/ 2627376 h 2779776"/>
              <a:gd name="connsiteX8" fmla="*/ 2732547 w 2732547"/>
              <a:gd name="connsiteY8" fmla="*/ 2779776 h 277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2547" h="2779776">
                <a:moveTo>
                  <a:pt x="32019" y="0"/>
                </a:moveTo>
                <a:cubicBezTo>
                  <a:pt x="13223" y="198120"/>
                  <a:pt x="-5573" y="396240"/>
                  <a:pt x="1539" y="597408"/>
                </a:cubicBezTo>
                <a:cubicBezTo>
                  <a:pt x="8651" y="798576"/>
                  <a:pt x="22875" y="1027176"/>
                  <a:pt x="74691" y="1207008"/>
                </a:cubicBezTo>
                <a:cubicBezTo>
                  <a:pt x="126507" y="1386840"/>
                  <a:pt x="204739" y="1531112"/>
                  <a:pt x="312435" y="1676400"/>
                </a:cubicBezTo>
                <a:cubicBezTo>
                  <a:pt x="420131" y="1821688"/>
                  <a:pt x="572531" y="1976120"/>
                  <a:pt x="720867" y="2078736"/>
                </a:cubicBezTo>
                <a:cubicBezTo>
                  <a:pt x="869203" y="2181352"/>
                  <a:pt x="1017539" y="2226056"/>
                  <a:pt x="1202451" y="2292096"/>
                </a:cubicBezTo>
                <a:cubicBezTo>
                  <a:pt x="1387363" y="2358136"/>
                  <a:pt x="1830339" y="2474976"/>
                  <a:pt x="1830339" y="2474976"/>
                </a:cubicBezTo>
                <a:cubicBezTo>
                  <a:pt x="2022363" y="2530856"/>
                  <a:pt x="2204227" y="2576576"/>
                  <a:pt x="2354595" y="2627376"/>
                </a:cubicBezTo>
                <a:cubicBezTo>
                  <a:pt x="2504963" y="2678176"/>
                  <a:pt x="2670571" y="2753360"/>
                  <a:pt x="2732547" y="2779776"/>
                </a:cubicBezTo>
              </a:path>
            </a:pathLst>
          </a:custGeom>
          <a:noFill/>
          <a:ln w="76200" cap="flat" cmpd="sng" algn="ctr">
            <a:solidFill>
              <a:srgbClr val="FFFF00">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Hand-Eye Calibration: </a:t>
            </a:r>
            <a:r>
              <a:rPr lang="en-US" dirty="0"/>
              <a:t>Two Formulations</a:t>
            </a:r>
          </a:p>
        </p:txBody>
      </p:sp>
      <p:grpSp>
        <p:nvGrpSpPr>
          <p:cNvPr id="13" name="Group 12"/>
          <p:cNvGrpSpPr/>
          <p:nvPr/>
        </p:nvGrpSpPr>
        <p:grpSpPr>
          <a:xfrm rot="2953005">
            <a:off x="3941405" y="2211205"/>
            <a:ext cx="720108" cy="485981"/>
            <a:chOff x="653200" y="1905466"/>
            <a:chExt cx="1270443" cy="857387"/>
          </a:xfrm>
        </p:grpSpPr>
        <p:sp>
          <p:nvSpPr>
            <p:cNvPr id="4" name="Rectangle 3"/>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 name="Isosceles Triangle 4"/>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7" name="Straight Connector 6"/>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a:stCxn id="4"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Oval 10"/>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 name="Oval 11"/>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14" name="Group 13"/>
          <p:cNvGrpSpPr/>
          <p:nvPr/>
        </p:nvGrpSpPr>
        <p:grpSpPr>
          <a:xfrm rot="8635312" flipV="1">
            <a:off x="6332589" y="2137787"/>
            <a:ext cx="720108" cy="485981"/>
            <a:chOff x="653200" y="1905466"/>
            <a:chExt cx="1270443" cy="857387"/>
          </a:xfrm>
        </p:grpSpPr>
        <p:sp>
          <p:nvSpPr>
            <p:cNvPr id="15" name="Rectangle 14"/>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6" name="Isosceles Triangle 15"/>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7" name="Straight Connector 16"/>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stCxn id="15"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Oval 18"/>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0" name="Oval 19"/>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mc:AlternateContent xmlns:mc="http://schemas.openxmlformats.org/markup-compatibility/2006" xmlns:a14="http://schemas.microsoft.com/office/drawing/2010/main">
        <mc:Choice Requires="a14">
          <p:sp>
            <p:nvSpPr>
              <p:cNvPr id="28" name="TextBox 27"/>
              <p:cNvSpPr txBox="1"/>
              <p:nvPr/>
            </p:nvSpPr>
            <p:spPr>
              <a:xfrm>
                <a:off x="4683429" y="2164648"/>
                <a:ext cx="11027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𝑋</m:t>
                          </m:r>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𝑇</m:t>
                          </m:r>
                        </m:e>
                        <m:sub>
                          <m:r>
                            <a:rPr lang="en-US" sz="1800" b="0" i="1" smtClean="0">
                              <a:solidFill>
                                <a:srgbClr val="FF0000"/>
                              </a:solidFill>
                              <a:latin typeface="Cambria Math" panose="02040503050406030204" pitchFamily="18" charset="0"/>
                            </a:rPr>
                            <m:t>𝐻𝐸</m:t>
                          </m:r>
                        </m:sub>
                      </m:sSub>
                    </m:oMath>
                  </m:oMathPara>
                </a14:m>
                <a:endParaRPr lang="en-US" sz="1800" dirty="0">
                  <a:solidFill>
                    <a:srgbClr val="FF0000"/>
                  </a:solidFill>
                  <a:latin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683429" y="2164648"/>
                <a:ext cx="1102773" cy="369332"/>
              </a:xfrm>
              <a:prstGeom prst="rect">
                <a:avLst/>
              </a:prstGeom>
              <a:blipFill rotWithShape="0">
                <a:blip r:embed="rId4"/>
                <a:stretch>
                  <a:fillRect/>
                </a:stretch>
              </a:blipFill>
            </p:spPr>
            <p:txBody>
              <a:bodyPr/>
              <a:lstStyle/>
              <a:p>
                <a:r>
                  <a:rPr lang="en-US">
                    <a:noFill/>
                  </a:rPr>
                  <a:t> </a:t>
                </a:r>
              </a:p>
            </p:txBody>
          </p:sp>
        </mc:Fallback>
      </mc:AlternateContent>
      <p:grpSp>
        <p:nvGrpSpPr>
          <p:cNvPr id="29" name="Group 28"/>
          <p:cNvGrpSpPr/>
          <p:nvPr/>
        </p:nvGrpSpPr>
        <p:grpSpPr>
          <a:xfrm>
            <a:off x="2010076" y="1244134"/>
            <a:ext cx="620216" cy="540236"/>
            <a:chOff x="1079612" y="3933056"/>
            <a:chExt cx="620216" cy="540236"/>
          </a:xfrm>
        </p:grpSpPr>
        <p:cxnSp>
          <p:nvCxnSpPr>
            <p:cNvPr id="30" name="Straight Arrow Connector 29"/>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3" name="Group 32"/>
          <p:cNvGrpSpPr/>
          <p:nvPr/>
        </p:nvGrpSpPr>
        <p:grpSpPr>
          <a:xfrm>
            <a:off x="4710376" y="4149079"/>
            <a:ext cx="505210" cy="440061"/>
            <a:chOff x="1079612" y="3933056"/>
            <a:chExt cx="620216" cy="540236"/>
          </a:xfrm>
        </p:grpSpPr>
        <p:cxnSp>
          <p:nvCxnSpPr>
            <p:cNvPr id="34" name="Straight Arrow Connector 33"/>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Straight Arrow Connector 34"/>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Straight Arrow Connector 35"/>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mc:AlternateContent xmlns:mc="http://schemas.openxmlformats.org/markup-compatibility/2006" xmlns:a14="http://schemas.microsoft.com/office/drawing/2010/main">
        <mc:Choice Requires="a14">
          <p:sp>
            <p:nvSpPr>
              <p:cNvPr id="37" name="TextBox 36"/>
              <p:cNvSpPr txBox="1"/>
              <p:nvPr/>
            </p:nvSpPr>
            <p:spPr>
              <a:xfrm>
                <a:off x="1576495" y="1592952"/>
                <a:ext cx="433580" cy="382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𝑊</m:t>
                      </m:r>
                    </m:oMath>
                  </m:oMathPara>
                </a14:m>
                <a:endParaRPr lang="en-US" sz="1800" dirty="0">
                  <a:latin typeface="Calibri" panose="020F0502020204030204" pitchFamily="34"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1576495" y="1592952"/>
                <a:ext cx="433580" cy="38263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472627" y="4550361"/>
                <a:ext cx="490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oMath>
                  </m:oMathPara>
                </a14:m>
                <a:endParaRPr lang="en-US" sz="1800" dirty="0">
                  <a:latin typeface="Calibri" panose="020F0502020204030204" pitchFamily="34"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472627" y="4550361"/>
                <a:ext cx="490354" cy="369332"/>
              </a:xfrm>
              <a:prstGeom prst="rect">
                <a:avLst/>
              </a:prstGeom>
              <a:blipFill rotWithShape="0">
                <a:blip r:embed="rId6"/>
                <a:stretch>
                  <a:fillRect/>
                </a:stretch>
              </a:blipFill>
            </p:spPr>
            <p:txBody>
              <a:bodyPr/>
              <a:lstStyle/>
              <a:p>
                <a:r>
                  <a:rPr lang="en-US">
                    <a:noFill/>
                  </a:rPr>
                  <a:t> </a:t>
                </a:r>
              </a:p>
            </p:txBody>
          </p:sp>
        </mc:Fallback>
      </mc:AlternateContent>
      <p:sp>
        <p:nvSpPr>
          <p:cNvPr id="39" name="Freeform 38"/>
          <p:cNvSpPr/>
          <p:nvPr/>
        </p:nvSpPr>
        <p:spPr bwMode="auto">
          <a:xfrm>
            <a:off x="1969819" y="1783080"/>
            <a:ext cx="2746061" cy="2804160"/>
          </a:xfrm>
          <a:custGeom>
            <a:avLst/>
            <a:gdLst>
              <a:gd name="connsiteX0" fmla="*/ 40961 w 2746061"/>
              <a:gd name="connsiteY0" fmla="*/ 0 h 2804160"/>
              <a:gd name="connsiteX1" fmla="*/ 79061 w 2746061"/>
              <a:gd name="connsiteY1" fmla="*/ 1196340 h 2804160"/>
              <a:gd name="connsiteX2" fmla="*/ 757241 w 2746061"/>
              <a:gd name="connsiteY2" fmla="*/ 2103120 h 2804160"/>
              <a:gd name="connsiteX3" fmla="*/ 2746061 w 2746061"/>
              <a:gd name="connsiteY3" fmla="*/ 2804160 h 2804160"/>
            </a:gdLst>
            <a:ahLst/>
            <a:cxnLst>
              <a:cxn ang="0">
                <a:pos x="connsiteX0" y="connsiteY0"/>
              </a:cxn>
              <a:cxn ang="0">
                <a:pos x="connsiteX1" y="connsiteY1"/>
              </a:cxn>
              <a:cxn ang="0">
                <a:pos x="connsiteX2" y="connsiteY2"/>
              </a:cxn>
              <a:cxn ang="0">
                <a:pos x="connsiteX3" y="connsiteY3"/>
              </a:cxn>
            </a:cxnLst>
            <a:rect l="l" t="t" r="r" b="b"/>
            <a:pathLst>
              <a:path w="2746061" h="2804160">
                <a:moveTo>
                  <a:pt x="40961" y="0"/>
                </a:moveTo>
                <a:cubicBezTo>
                  <a:pt x="321" y="422910"/>
                  <a:pt x="-40319" y="845820"/>
                  <a:pt x="79061" y="1196340"/>
                </a:cubicBezTo>
                <a:cubicBezTo>
                  <a:pt x="198441" y="1546860"/>
                  <a:pt x="312741" y="1835150"/>
                  <a:pt x="757241" y="2103120"/>
                </a:cubicBezTo>
                <a:cubicBezTo>
                  <a:pt x="1201741" y="2371090"/>
                  <a:pt x="2514921" y="2630170"/>
                  <a:pt x="2746061" y="2804160"/>
                </a:cubicBezTo>
              </a:path>
            </a:pathLst>
          </a:custGeom>
          <a:noFill/>
          <a:ln w="9525" cap="flat" cmpd="sng" algn="ctr">
            <a:solidFill>
              <a:srgbClr val="3399F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40" name="TextBox 39"/>
              <p:cNvSpPr txBox="1"/>
              <p:nvPr/>
            </p:nvSpPr>
            <p:spPr>
              <a:xfrm>
                <a:off x="3100721" y="4291396"/>
                <a:ext cx="10448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3399FF"/>
                              </a:solidFill>
                              <a:latin typeface="Cambria Math" panose="02040503050406030204" pitchFamily="18" charset="0"/>
                            </a:rPr>
                          </m:ctrlPr>
                        </m:sSubPr>
                        <m:e>
                          <m:r>
                            <a:rPr lang="en-US" sz="1800" b="0" i="1" smtClean="0">
                              <a:solidFill>
                                <a:srgbClr val="3399FF"/>
                              </a:solidFill>
                              <a:latin typeface="Cambria Math" panose="02040503050406030204" pitchFamily="18" charset="0"/>
                            </a:rPr>
                            <m:t>𝑍</m:t>
                          </m:r>
                          <m:r>
                            <a:rPr lang="en-US" sz="1800" b="0" i="1" smtClean="0">
                              <a:solidFill>
                                <a:srgbClr val="3399FF"/>
                              </a:solidFill>
                              <a:latin typeface="Cambria Math" panose="02040503050406030204" pitchFamily="18" charset="0"/>
                            </a:rPr>
                            <m:t>=</m:t>
                          </m:r>
                          <m:r>
                            <a:rPr lang="en-US" sz="1800" b="0" i="1" smtClean="0">
                              <a:solidFill>
                                <a:srgbClr val="3399FF"/>
                              </a:solidFill>
                              <a:latin typeface="Cambria Math" panose="02040503050406030204" pitchFamily="18" charset="0"/>
                            </a:rPr>
                            <m:t>𝑇</m:t>
                          </m:r>
                        </m:e>
                        <m:sub>
                          <m:r>
                            <a:rPr lang="en-US" sz="1800" b="0" i="1" smtClean="0">
                              <a:solidFill>
                                <a:srgbClr val="3399FF"/>
                              </a:solidFill>
                              <a:latin typeface="Cambria Math" panose="02040503050406030204" pitchFamily="18" charset="0"/>
                            </a:rPr>
                            <m:t>𝑊𝐶</m:t>
                          </m:r>
                        </m:sub>
                      </m:sSub>
                    </m:oMath>
                  </m:oMathPara>
                </a14:m>
                <a:endParaRPr lang="en-US" sz="1800" dirty="0">
                  <a:solidFill>
                    <a:srgbClr val="3399FF"/>
                  </a:solidFill>
                  <a:latin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3100721" y="4291396"/>
                <a:ext cx="1044854" cy="369332"/>
              </a:xfrm>
              <a:prstGeom prst="rect">
                <a:avLst/>
              </a:prstGeom>
              <a:blipFill rotWithShape="0">
                <a:blip r:embed="rId7"/>
                <a:stretch>
                  <a:fillRect/>
                </a:stretch>
              </a:blipFill>
            </p:spPr>
            <p:txBody>
              <a:bodyPr/>
              <a:lstStyle/>
              <a:p>
                <a:r>
                  <a:rPr lang="en-US">
                    <a:noFill/>
                  </a:rPr>
                  <a:t> </a:t>
                </a:r>
              </a:p>
            </p:txBody>
          </p:sp>
        </mc:Fallback>
      </mc:AlternateContent>
      <p:sp>
        <p:nvSpPr>
          <p:cNvPr id="42" name="Freeform 41"/>
          <p:cNvSpPr/>
          <p:nvPr/>
        </p:nvSpPr>
        <p:spPr bwMode="auto">
          <a:xfrm>
            <a:off x="4182480" y="1881849"/>
            <a:ext cx="2712720" cy="228891"/>
          </a:xfrm>
          <a:custGeom>
            <a:avLst/>
            <a:gdLst>
              <a:gd name="connsiteX0" fmla="*/ 0 w 2712720"/>
              <a:gd name="connsiteY0" fmla="*/ 228891 h 228891"/>
              <a:gd name="connsiteX1" fmla="*/ 1303020 w 2712720"/>
              <a:gd name="connsiteY1" fmla="*/ 291 h 228891"/>
              <a:gd name="connsiteX2" fmla="*/ 2712720 w 2712720"/>
              <a:gd name="connsiteY2" fmla="*/ 190791 h 228891"/>
            </a:gdLst>
            <a:ahLst/>
            <a:cxnLst>
              <a:cxn ang="0">
                <a:pos x="connsiteX0" y="connsiteY0"/>
              </a:cxn>
              <a:cxn ang="0">
                <a:pos x="connsiteX1" y="connsiteY1"/>
              </a:cxn>
              <a:cxn ang="0">
                <a:pos x="connsiteX2" y="connsiteY2"/>
              </a:cxn>
            </a:cxnLst>
            <a:rect l="l" t="t" r="r" b="b"/>
            <a:pathLst>
              <a:path w="2712720" h="228891">
                <a:moveTo>
                  <a:pt x="0" y="228891"/>
                </a:moveTo>
                <a:cubicBezTo>
                  <a:pt x="425450" y="117766"/>
                  <a:pt x="850900" y="6641"/>
                  <a:pt x="1303020" y="291"/>
                </a:cubicBezTo>
                <a:cubicBezTo>
                  <a:pt x="1755140" y="-6059"/>
                  <a:pt x="2233930" y="92366"/>
                  <a:pt x="2712720" y="190791"/>
                </a:cubicBezTo>
              </a:path>
            </a:pathLst>
          </a:custGeom>
          <a:no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3" name="Freeform 42"/>
          <p:cNvSpPr/>
          <p:nvPr/>
        </p:nvSpPr>
        <p:spPr bwMode="auto">
          <a:xfrm>
            <a:off x="4388220" y="2689860"/>
            <a:ext cx="2171700" cy="208457"/>
          </a:xfrm>
          <a:custGeom>
            <a:avLst/>
            <a:gdLst>
              <a:gd name="connsiteX0" fmla="*/ 0 w 2171700"/>
              <a:gd name="connsiteY0" fmla="*/ 99060 h 208457"/>
              <a:gd name="connsiteX1" fmla="*/ 1043940 w 2171700"/>
              <a:gd name="connsiteY1" fmla="*/ 205740 h 208457"/>
              <a:gd name="connsiteX2" fmla="*/ 2171700 w 2171700"/>
              <a:gd name="connsiteY2" fmla="*/ 0 h 208457"/>
            </a:gdLst>
            <a:ahLst/>
            <a:cxnLst>
              <a:cxn ang="0">
                <a:pos x="connsiteX0" y="connsiteY0"/>
              </a:cxn>
              <a:cxn ang="0">
                <a:pos x="connsiteX1" y="connsiteY1"/>
              </a:cxn>
              <a:cxn ang="0">
                <a:pos x="connsiteX2" y="connsiteY2"/>
              </a:cxn>
            </a:cxnLst>
            <a:rect l="l" t="t" r="r" b="b"/>
            <a:pathLst>
              <a:path w="2171700" h="208457">
                <a:moveTo>
                  <a:pt x="0" y="99060"/>
                </a:moveTo>
                <a:cubicBezTo>
                  <a:pt x="340995" y="160655"/>
                  <a:pt x="681990" y="222250"/>
                  <a:pt x="1043940" y="205740"/>
                </a:cubicBezTo>
                <a:cubicBezTo>
                  <a:pt x="1405890" y="189230"/>
                  <a:pt x="1985010" y="33020"/>
                  <a:pt x="2171700" y="0"/>
                </a:cubicBezTo>
              </a:path>
            </a:pathLst>
          </a:custGeom>
          <a:no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44" name="TextBox 43"/>
              <p:cNvSpPr txBox="1"/>
              <p:nvPr/>
            </p:nvSpPr>
            <p:spPr>
              <a:xfrm>
                <a:off x="4010450" y="1639778"/>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0</m:t>
                          </m:r>
                        </m:sub>
                      </m:sSub>
                    </m:oMath>
                  </m:oMathPara>
                </a14:m>
                <a:endParaRPr lang="en-US" sz="2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4010450" y="1639778"/>
                <a:ext cx="417985" cy="400110"/>
              </a:xfrm>
              <a:prstGeom prst="rect">
                <a:avLst/>
              </a:prstGeom>
              <a:blipFill rotWithShape="0">
                <a:blip r:embed="rId8"/>
                <a:stretch>
                  <a:fillRect r="-4412"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821760" y="1709868"/>
                <a:ext cx="52254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𝑁</m:t>
                          </m:r>
                        </m:sub>
                      </m:sSub>
                    </m:oMath>
                  </m:oMathPara>
                </a14:m>
                <a:endParaRPr lang="en-US" sz="2000" dirty="0"/>
              </a:p>
            </p:txBody>
          </p:sp>
        </mc:Choice>
        <mc:Fallback xmlns="">
          <p:sp>
            <p:nvSpPr>
              <p:cNvPr id="45" name="TextBox 44"/>
              <p:cNvSpPr txBox="1">
                <a:spLocks noRot="1" noChangeAspect="1" noMove="1" noResize="1" noEditPoints="1" noAdjustHandles="1" noChangeArrowheads="1" noChangeShapeType="1" noTextEdit="1"/>
              </p:cNvSpPr>
              <p:nvPr/>
            </p:nvSpPr>
            <p:spPr>
              <a:xfrm>
                <a:off x="6821760" y="1709868"/>
                <a:ext cx="522548" cy="400110"/>
              </a:xfrm>
              <a:prstGeom prst="rect">
                <a:avLst/>
              </a:prstGeom>
              <a:blipFill rotWithShape="0">
                <a:blip r:embed="rId9"/>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219443" y="2821010"/>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Sub>
                    </m:oMath>
                  </m:oMathPara>
                </a14:m>
                <a:endParaRPr lang="en-US" sz="2000" dirty="0"/>
              </a:p>
            </p:txBody>
          </p:sp>
        </mc:Choice>
        <mc:Fallback xmlns="">
          <p:sp>
            <p:nvSpPr>
              <p:cNvPr id="46" name="TextBox 45"/>
              <p:cNvSpPr txBox="1">
                <a:spLocks noRot="1" noChangeAspect="1" noMove="1" noResize="1" noEditPoints="1" noAdjustHandles="1" noChangeArrowheads="1" noChangeShapeType="1" noTextEdit="1"/>
              </p:cNvSpPr>
              <p:nvPr/>
            </p:nvSpPr>
            <p:spPr>
              <a:xfrm>
                <a:off x="4219443" y="2821010"/>
                <a:ext cx="417985" cy="400110"/>
              </a:xfrm>
              <a:prstGeom prst="rect">
                <a:avLst/>
              </a:prstGeom>
              <a:blipFill rotWithShape="0">
                <a:blip r:embed="rId10"/>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369833" y="2758313"/>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𝑁</m:t>
                          </m:r>
                        </m:sub>
                      </m:sSub>
                    </m:oMath>
                  </m:oMathPara>
                </a14:m>
                <a:endParaRPr lang="en-US"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369833" y="2758313"/>
                <a:ext cx="417985" cy="400110"/>
              </a:xfrm>
              <a:prstGeom prst="rect">
                <a:avLst/>
              </a:prstGeom>
              <a:blipFill rotWithShape="0">
                <a:blip r:embed="rId11"/>
                <a:stretch>
                  <a:fillRect r="-5882"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4583700" y="1552416"/>
                <a:ext cx="1137997" cy="2581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𝑖</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𝑗</m:t>
                              </m:r>
                            </m:sub>
                          </m:sSub>
                        </m:sub>
                      </m:sSub>
                    </m:oMath>
                  </m:oMathPara>
                </a14:m>
                <a:endParaRPr lang="en-US"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4583700" y="1552416"/>
                <a:ext cx="1137997" cy="258148"/>
              </a:xfrm>
              <a:prstGeom prst="rect">
                <a:avLst/>
              </a:prstGeom>
              <a:blipFill rotWithShape="0">
                <a:blip r:embed="rId12"/>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834283" y="3002173"/>
                <a:ext cx="875496" cy="2581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𝐵</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𝑖</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𝑗</m:t>
                              </m:r>
                            </m:sub>
                          </m:sSub>
                        </m:sub>
                      </m:sSub>
                    </m:oMath>
                  </m:oMathPara>
                </a14:m>
                <a:endParaRPr lang="en-US"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4834283" y="3002173"/>
                <a:ext cx="875496" cy="258148"/>
              </a:xfrm>
              <a:prstGeom prst="rect">
                <a:avLst/>
              </a:prstGeom>
              <a:blipFill rotWithShape="0">
                <a:blip r:embed="rId13"/>
                <a:stretch>
                  <a:fillRect l="-4167" r="-694"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010450" y="756253"/>
                <a:ext cx="1102773" cy="39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𝐴</m:t>
                              </m:r>
                            </m:e>
                            <m:sub>
                              <m:r>
                                <a:rPr lang="en-US" sz="1800" b="0" i="1" smtClean="0">
                                  <a:solidFill>
                                    <a:schemeClr val="tx1"/>
                                  </a:solidFill>
                                  <a:latin typeface="Cambria Math" panose="02040503050406030204" pitchFamily="18" charset="0"/>
                                </a:rPr>
                                <m:t>𝑘</m:t>
                              </m:r>
                            </m:sub>
                            <m:sup>
                              <m:r>
                                <a:rPr lang="en-US" sz="1800" b="0" i="1" smtClean="0">
                                  <a:solidFill>
                                    <a:schemeClr val="tx1"/>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e>
                        <m:sub>
                          <m:r>
                            <a:rPr lang="en-US" sz="1800" b="0" i="1" smtClean="0">
                              <a:solidFill>
                                <a:schemeClr val="tx1"/>
                              </a:solidFill>
                              <a:latin typeface="Cambria Math" panose="02040503050406030204" pitchFamily="18" charset="0"/>
                            </a:rPr>
                            <m:t>𝑊</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𝐻</m:t>
                              </m:r>
                            </m:e>
                            <m:sub>
                              <m:r>
                                <a:rPr lang="en-US" sz="1800" b="0" i="1" smtClean="0">
                                  <a:solidFill>
                                    <a:schemeClr val="tx1"/>
                                  </a:solidFill>
                                  <a:latin typeface="Cambria Math" panose="02040503050406030204" pitchFamily="18" charset="0"/>
                                </a:rPr>
                                <m:t>𝑘</m:t>
                              </m:r>
                            </m:sub>
                          </m:sSub>
                        </m:sub>
                      </m:sSub>
                    </m:oMath>
                  </m:oMathPara>
                </a14:m>
                <a:endParaRPr lang="en-US" sz="1800" dirty="0">
                  <a:solidFill>
                    <a:schemeClr val="tx1"/>
                  </a:solidFill>
                  <a:latin typeface="Calibri" panose="020F0502020204030204"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010450" y="756253"/>
                <a:ext cx="1102773" cy="395429"/>
              </a:xfrm>
              <a:prstGeom prst="rect">
                <a:avLst/>
              </a:prstGeom>
              <a:blipFill rotWithShape="0">
                <a:blip r:embed="rId14"/>
                <a:stretch>
                  <a:fillRect r="-8840"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5859910" y="3723146"/>
                <a:ext cx="1102773" cy="39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𝐵</m:t>
                              </m:r>
                            </m:e>
                            <m:sub>
                              <m:r>
                                <a:rPr lang="en-US" sz="1800" b="0" i="1" smtClean="0">
                                  <a:solidFill>
                                    <a:schemeClr val="tx1"/>
                                  </a:solidFill>
                                  <a:latin typeface="Cambria Math" panose="02040503050406030204" pitchFamily="18" charset="0"/>
                                </a:rPr>
                                <m:t>𝑘</m:t>
                              </m:r>
                            </m:sub>
                            <m:sup>
                              <m:r>
                                <a:rPr lang="en-US" sz="1800" b="0" i="1" smtClean="0">
                                  <a:solidFill>
                                    <a:schemeClr val="tx1"/>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e>
                        <m:sub>
                          <m:r>
                            <a:rPr lang="en-US" sz="1800" b="0" i="1" smtClean="0">
                              <a:solidFill>
                                <a:schemeClr val="tx1"/>
                              </a:solidFill>
                              <a:latin typeface="Cambria Math" panose="02040503050406030204" pitchFamily="18" charset="0"/>
                            </a:rPr>
                            <m:t>𝐶</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𝐸</m:t>
                              </m:r>
                            </m:e>
                            <m:sub>
                              <m:r>
                                <a:rPr lang="en-US" sz="1800" b="0" i="1" smtClean="0">
                                  <a:solidFill>
                                    <a:schemeClr val="tx1"/>
                                  </a:solidFill>
                                  <a:latin typeface="Cambria Math" panose="02040503050406030204" pitchFamily="18" charset="0"/>
                                </a:rPr>
                                <m:t>𝑘</m:t>
                              </m:r>
                            </m:sub>
                          </m:sSub>
                        </m:sub>
                      </m:sSub>
                    </m:oMath>
                  </m:oMathPara>
                </a14:m>
                <a:endParaRPr lang="en-US" sz="1800" dirty="0">
                  <a:solidFill>
                    <a:schemeClr val="tx1"/>
                  </a:solidFill>
                  <a:latin typeface="Calibri" panose="020F0502020204030204" pitchFamily="34"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5859910" y="3723146"/>
                <a:ext cx="1102773" cy="395429"/>
              </a:xfrm>
              <a:prstGeom prst="rect">
                <a:avLst/>
              </a:prstGeom>
              <a:blipFill rotWithShape="0">
                <a:blip r:embed="rId15"/>
                <a:stretch>
                  <a:fillRect r="-1657" b="-1538"/>
                </a:stretch>
              </a:blipFill>
            </p:spPr>
            <p:txBody>
              <a:bodyPr/>
              <a:lstStyle/>
              <a:p>
                <a:r>
                  <a:rPr lang="en-US">
                    <a:noFill/>
                  </a:rPr>
                  <a:t> </a:t>
                </a:r>
              </a:p>
            </p:txBody>
          </p:sp>
        </mc:Fallback>
      </mc:AlternateContent>
      <p:sp>
        <p:nvSpPr>
          <p:cNvPr id="56" name="Freeform 55"/>
          <p:cNvSpPr/>
          <p:nvPr/>
        </p:nvSpPr>
        <p:spPr bwMode="auto">
          <a:xfrm>
            <a:off x="5679111" y="1893762"/>
            <a:ext cx="70540" cy="947911"/>
          </a:xfrm>
          <a:custGeom>
            <a:avLst/>
            <a:gdLst>
              <a:gd name="connsiteX0" fmla="*/ 121939 w 129867"/>
              <a:gd name="connsiteY0" fmla="*/ 0 h 1013460"/>
              <a:gd name="connsiteX1" fmla="*/ 19 w 129867"/>
              <a:gd name="connsiteY1" fmla="*/ 441960 h 1013460"/>
              <a:gd name="connsiteX2" fmla="*/ 129559 w 129867"/>
              <a:gd name="connsiteY2" fmla="*/ 1013460 h 1013460"/>
            </a:gdLst>
            <a:ahLst/>
            <a:cxnLst>
              <a:cxn ang="0">
                <a:pos x="connsiteX0" y="connsiteY0"/>
              </a:cxn>
              <a:cxn ang="0">
                <a:pos x="connsiteX1" y="connsiteY1"/>
              </a:cxn>
              <a:cxn ang="0">
                <a:pos x="connsiteX2" y="connsiteY2"/>
              </a:cxn>
            </a:cxnLst>
            <a:rect l="l" t="t" r="r" b="b"/>
            <a:pathLst>
              <a:path w="129867" h="1013460">
                <a:moveTo>
                  <a:pt x="121939" y="0"/>
                </a:moveTo>
                <a:cubicBezTo>
                  <a:pt x="60344" y="136525"/>
                  <a:pt x="-1251" y="273050"/>
                  <a:pt x="19" y="441960"/>
                </a:cubicBezTo>
                <a:cubicBezTo>
                  <a:pt x="1289" y="610870"/>
                  <a:pt x="137179" y="919480"/>
                  <a:pt x="129559" y="1013460"/>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57" name="TextBox 56"/>
              <p:cNvSpPr txBox="1"/>
              <p:nvPr/>
            </p:nvSpPr>
            <p:spPr>
              <a:xfrm>
                <a:off x="203640" y="6165304"/>
                <a:ext cx="316835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solidFill>
                            <a:srgbClr val="FF0000"/>
                          </a:solidFill>
                          <a:latin typeface="Cambria Math" panose="02040503050406030204" pitchFamily="18" charset="0"/>
                        </a:rPr>
                        <m:t>𝑋</m:t>
                      </m:r>
                      <m:r>
                        <a:rPr lang="en-US" sz="2000" b="0" i="1" smtClean="0">
                          <a:latin typeface="Cambria Math" panose="02040503050406030204" pitchFamily="18" charset="0"/>
                        </a:rPr>
                        <m:t>=</m:t>
                      </m:r>
                      <m:r>
                        <a:rPr lang="en-US" sz="2000" b="0" i="1" smtClean="0">
                          <a:solidFill>
                            <a:srgbClr val="FF0000"/>
                          </a:solidFill>
                          <a:latin typeface="Cambria Math" panose="02040503050406030204" pitchFamily="18" charset="0"/>
                        </a:rPr>
                        <m:t>𝑋</m:t>
                      </m:r>
                      <m:r>
                        <a:rPr lang="en-US" sz="2000" b="0" i="1" smtClean="0">
                          <a:latin typeface="Cambria Math" panose="02040503050406030204" pitchFamily="18" charset="0"/>
                        </a:rPr>
                        <m:t>𝐵</m:t>
                      </m:r>
                    </m:oMath>
                  </m:oMathPara>
                </a14:m>
                <a:endParaRPr lang="en-US" sz="2000" dirty="0">
                  <a:latin typeface="Calibri" panose="020F0502020204030204" pitchFamily="34"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203640" y="6165304"/>
                <a:ext cx="3168352" cy="400110"/>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563399" y="6180373"/>
                <a:ext cx="13722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m:t>
                          </m:r>
                        </m:sup>
                      </m:sSup>
                      <m:r>
                        <a:rPr lang="en-US" sz="2000" i="1">
                          <a:solidFill>
                            <a:srgbClr val="FF0000"/>
                          </a:solidFill>
                          <a:latin typeface="Cambria Math" panose="02040503050406030204" pitchFamily="18" charset="0"/>
                        </a:rPr>
                        <m:t>𝑋</m:t>
                      </m:r>
                      <m:r>
                        <a:rPr lang="en-US" sz="2000" i="1">
                          <a:latin typeface="Cambria Math" panose="02040503050406030204" pitchFamily="18" charset="0"/>
                        </a:rPr>
                        <m:t>=</m:t>
                      </m:r>
                      <m:r>
                        <a:rPr lang="en-US" sz="2000" i="1">
                          <a:solidFill>
                            <a:srgbClr val="3399FF"/>
                          </a:solidFill>
                          <a:latin typeface="Cambria Math" panose="02040503050406030204" pitchFamily="18" charset="0"/>
                        </a:rPr>
                        <m:t>𝑍</m:t>
                      </m:r>
                      <m:r>
                        <a:rPr lang="en-US" sz="2000" i="1">
                          <a:latin typeface="Cambria Math" panose="02040503050406030204" pitchFamily="18" charset="0"/>
                        </a:rPr>
                        <m:t>𝐵</m:t>
                      </m:r>
                      <m:r>
                        <a:rPr lang="en-US" sz="2000" i="1">
                          <a:latin typeface="Cambria Math" panose="02040503050406030204" pitchFamily="18" charset="0"/>
                        </a:rPr>
                        <m:t>′</m:t>
                      </m:r>
                    </m:oMath>
                  </m:oMathPara>
                </a14:m>
                <a:endParaRPr lang="en-US" sz="2000" dirty="0">
                  <a:latin typeface="Calibri" panose="020F050202020403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563399" y="6180373"/>
                <a:ext cx="1372299" cy="400110"/>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7956" y="4873117"/>
                <a:ext cx="3583964" cy="1000659"/>
              </a:xfrm>
              <a:prstGeom prst="rect">
                <a:avLst/>
              </a:prstGeom>
              <a:noFill/>
            </p:spPr>
            <p:txBody>
              <a:bodyPr wrap="square" rtlCol="0">
                <a:spAutoFit/>
              </a:bodyPr>
              <a:lstStyle/>
              <a:p>
                <a:r>
                  <a:rPr lang="en-US" sz="1800" dirty="0" smtClean="0">
                    <a:latin typeface="Calibri" panose="020F0502020204030204" pitchFamily="34" charset="0"/>
                  </a:rPr>
                  <a:t>Using estimation of different times</a:t>
                </a: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𝑖𝑗</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𝑗</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𝑗</m:t>
                              </m:r>
                            </m:sub>
                          </m:sSub>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𝑖</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𝑖</m:t>
                              </m:r>
                            </m:sub>
                          </m:sSub>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𝑖𝑗</m:t>
                          </m:r>
                        </m:sub>
                      </m:sSub>
                    </m:oMath>
                  </m:oMathPara>
                </a14:m>
                <a:endParaRPr lang="en-US" sz="1800" b="0" dirty="0" smtClean="0">
                  <a:latin typeface="Calibri" panose="020F0502020204030204" pitchFamily="34" charset="0"/>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𝑖𝑗</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𝐻𝐸</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𝐻𝐸</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𝑖𝑗</m:t>
                          </m:r>
                        </m:sub>
                      </m:sSub>
                    </m:oMath>
                  </m:oMathPara>
                </a14:m>
                <a:endParaRPr lang="en-US" sz="1800" dirty="0">
                  <a:latin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67956" y="4873117"/>
                <a:ext cx="3583964" cy="1000659"/>
              </a:xfrm>
              <a:prstGeom prst="rect">
                <a:avLst/>
              </a:prstGeom>
              <a:blipFill rotWithShape="0">
                <a:blip r:embed="rId18"/>
                <a:stretch>
                  <a:fillRect l="-1531" t="-3030" b="-2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400092" y="4873117"/>
                <a:ext cx="3583964" cy="975523"/>
              </a:xfrm>
              <a:prstGeom prst="rect">
                <a:avLst/>
              </a:prstGeom>
              <a:noFill/>
            </p:spPr>
            <p:txBody>
              <a:bodyPr wrap="square" rtlCol="0">
                <a:spAutoFit/>
              </a:bodyPr>
              <a:lstStyle/>
              <a:p>
                <a:r>
                  <a:rPr lang="en-US" sz="1800" dirty="0" smtClean="0">
                    <a:latin typeface="Calibri" panose="020F0502020204030204" pitchFamily="34" charset="0"/>
                  </a:rPr>
                  <a:t>Using estimation at the same time</a:t>
                </a:r>
              </a:p>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𝐴</m:t>
                          </m:r>
                        </m:e>
                        <m:sub>
                          <m:r>
                            <a:rPr lang="en-US" sz="1800" b="0" i="1" smtClean="0">
                              <a:latin typeface="Cambria Math" panose="02040503050406030204" pitchFamily="18" charset="0"/>
                            </a:rPr>
                            <m:t>𝑘</m:t>
                          </m:r>
                        </m:sub>
                        <m:sup>
                          <m:r>
                            <a:rPr lang="en-US" sz="1800" b="0" i="1" smtClean="0">
                              <a:latin typeface="Cambria Math" panose="02040503050406030204" pitchFamily="18" charset="0"/>
                            </a:rPr>
                            <m:t>′</m:t>
                          </m:r>
                        </m:sup>
                      </m:sSub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𝑘</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𝑘</m:t>
                              </m:r>
                            </m:sub>
                          </m:sSub>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𝑊𝐶</m:t>
                          </m:r>
                        </m:sub>
                      </m:sSub>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𝐵</m:t>
                          </m:r>
                        </m:e>
                        <m:sub>
                          <m:r>
                            <a:rPr lang="en-US" sz="1800" b="0" i="1" smtClean="0">
                              <a:latin typeface="Cambria Math" panose="02040503050406030204" pitchFamily="18" charset="0"/>
                            </a:rPr>
                            <m:t>𝑘</m:t>
                          </m:r>
                        </m:sub>
                        <m:sup>
                          <m:r>
                            <a:rPr lang="en-US" sz="1800" b="0" i="1" smtClean="0">
                              <a:latin typeface="Cambria Math" panose="02040503050406030204" pitchFamily="18" charset="0"/>
                            </a:rPr>
                            <m:t>′</m:t>
                          </m:r>
                        </m:sup>
                      </m:sSubSup>
                    </m:oMath>
                  </m:oMathPara>
                </a14:m>
                <a:endParaRPr lang="en-US" sz="1800" dirty="0" smtClean="0">
                  <a:latin typeface="Calibri" panose="020F0502020204030204" pitchFamily="34" charset="0"/>
                </a:endParaRPr>
              </a:p>
              <a:p>
                <a:pPr/>
                <a14:m>
                  <m:oMathPara xmlns:m="http://schemas.openxmlformats.org/officeDocument/2006/math">
                    <m:oMathParaPr>
                      <m:jc m:val="centerGroup"/>
                    </m:oMathParaPr>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𝐴</m:t>
                          </m:r>
                        </m:e>
                        <m:sub>
                          <m:r>
                            <a:rPr lang="en-US" sz="1800" i="1">
                              <a:latin typeface="Cambria Math" panose="02040503050406030204" pitchFamily="18" charset="0"/>
                            </a:rPr>
                            <m:t>𝑘</m:t>
                          </m:r>
                        </m:sub>
                        <m:sup>
                          <m:r>
                            <a:rPr lang="en-US" sz="1800" i="1">
                              <a:latin typeface="Cambria Math" panose="02040503050406030204" pitchFamily="18" charset="0"/>
                            </a:rPr>
                            <m:t>′</m:t>
                          </m:r>
                        </m:sup>
                      </m:sSubSup>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b="0" i="1" smtClean="0">
                              <a:latin typeface="Cambria Math" panose="02040503050406030204" pitchFamily="18" charset="0"/>
                            </a:rPr>
                            <m:t>𝐻𝐸</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𝑊𝐶</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𝐵</m:t>
                          </m:r>
                        </m:e>
                        <m:sub>
                          <m:r>
                            <a:rPr lang="en-US" sz="1800" i="1">
                              <a:latin typeface="Cambria Math" panose="02040503050406030204" pitchFamily="18" charset="0"/>
                            </a:rPr>
                            <m:t>𝑘</m:t>
                          </m:r>
                        </m:sub>
                        <m:sup>
                          <m:r>
                            <a:rPr lang="en-US" sz="1800" i="1">
                              <a:latin typeface="Cambria Math" panose="02040503050406030204" pitchFamily="18" charset="0"/>
                            </a:rPr>
                            <m:t>′</m:t>
                          </m:r>
                        </m:sup>
                      </m:sSubSup>
                    </m:oMath>
                  </m:oMathPara>
                </a14:m>
                <a:endParaRPr lang="en-US" sz="1800" dirty="0">
                  <a:latin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400092" y="4873117"/>
                <a:ext cx="3583964" cy="975523"/>
              </a:xfrm>
              <a:prstGeom prst="rect">
                <a:avLst/>
              </a:prstGeom>
              <a:blipFill rotWithShape="0">
                <a:blip r:embed="rId19"/>
                <a:stretch>
                  <a:fillRect l="-1531" t="-3125"/>
                </a:stretch>
              </a:blipFill>
            </p:spPr>
            <p:txBody>
              <a:bodyPr/>
              <a:lstStyle/>
              <a:p>
                <a:r>
                  <a:rPr lang="en-US">
                    <a:noFill/>
                  </a:rPr>
                  <a:t> </a:t>
                </a:r>
              </a:p>
            </p:txBody>
          </p:sp>
        </mc:Fallback>
      </mc:AlternateContent>
      <p:sp>
        <p:nvSpPr>
          <p:cNvPr id="8" name="Freeform 7"/>
          <p:cNvSpPr/>
          <p:nvPr/>
        </p:nvSpPr>
        <p:spPr bwMode="auto">
          <a:xfrm>
            <a:off x="4647149" y="1976511"/>
            <a:ext cx="72561" cy="865163"/>
          </a:xfrm>
          <a:custGeom>
            <a:avLst/>
            <a:gdLst>
              <a:gd name="connsiteX0" fmla="*/ 105508 w 105508"/>
              <a:gd name="connsiteY0" fmla="*/ 0 h 865163"/>
              <a:gd name="connsiteX1" fmla="*/ 0 w 105508"/>
              <a:gd name="connsiteY1" fmla="*/ 309489 h 865163"/>
              <a:gd name="connsiteX2" fmla="*/ 105508 w 105508"/>
              <a:gd name="connsiteY2" fmla="*/ 865163 h 865163"/>
            </a:gdLst>
            <a:ahLst/>
            <a:cxnLst>
              <a:cxn ang="0">
                <a:pos x="connsiteX0" y="connsiteY0"/>
              </a:cxn>
              <a:cxn ang="0">
                <a:pos x="connsiteX1" y="connsiteY1"/>
              </a:cxn>
              <a:cxn ang="0">
                <a:pos x="connsiteX2" y="connsiteY2"/>
              </a:cxn>
            </a:cxnLst>
            <a:rect l="l" t="t" r="r" b="b"/>
            <a:pathLst>
              <a:path w="105508" h="865163">
                <a:moveTo>
                  <a:pt x="105508" y="0"/>
                </a:moveTo>
                <a:cubicBezTo>
                  <a:pt x="52754" y="82647"/>
                  <a:pt x="0" y="165295"/>
                  <a:pt x="0" y="309489"/>
                </a:cubicBezTo>
                <a:cubicBezTo>
                  <a:pt x="0" y="453683"/>
                  <a:pt x="87923" y="771378"/>
                  <a:pt x="105508" y="865163"/>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9" name="Freeform 8"/>
          <p:cNvSpPr/>
          <p:nvPr/>
        </p:nvSpPr>
        <p:spPr bwMode="auto">
          <a:xfrm>
            <a:off x="2005584" y="1212640"/>
            <a:ext cx="4315968" cy="756368"/>
          </a:xfrm>
          <a:custGeom>
            <a:avLst/>
            <a:gdLst>
              <a:gd name="connsiteX0" fmla="*/ 0 w 4315968"/>
              <a:gd name="connsiteY0" fmla="*/ 567392 h 756368"/>
              <a:gd name="connsiteX1" fmla="*/ 2042160 w 4315968"/>
              <a:gd name="connsiteY1" fmla="*/ 61424 h 756368"/>
              <a:gd name="connsiteX2" fmla="*/ 3188208 w 4315968"/>
              <a:gd name="connsiteY2" fmla="*/ 85808 h 756368"/>
              <a:gd name="connsiteX3" fmla="*/ 4315968 w 4315968"/>
              <a:gd name="connsiteY3" fmla="*/ 756368 h 756368"/>
            </a:gdLst>
            <a:ahLst/>
            <a:cxnLst>
              <a:cxn ang="0">
                <a:pos x="connsiteX0" y="connsiteY0"/>
              </a:cxn>
              <a:cxn ang="0">
                <a:pos x="connsiteX1" y="connsiteY1"/>
              </a:cxn>
              <a:cxn ang="0">
                <a:pos x="connsiteX2" y="connsiteY2"/>
              </a:cxn>
              <a:cxn ang="0">
                <a:pos x="connsiteX3" y="connsiteY3"/>
              </a:cxn>
            </a:cxnLst>
            <a:rect l="l" t="t" r="r" b="b"/>
            <a:pathLst>
              <a:path w="4315968" h="756368">
                <a:moveTo>
                  <a:pt x="0" y="567392"/>
                </a:moveTo>
                <a:cubicBezTo>
                  <a:pt x="755396" y="354540"/>
                  <a:pt x="1510792" y="141688"/>
                  <a:pt x="2042160" y="61424"/>
                </a:cubicBezTo>
                <a:cubicBezTo>
                  <a:pt x="2573528" y="-18840"/>
                  <a:pt x="2809240" y="-30016"/>
                  <a:pt x="3188208" y="85808"/>
                </a:cubicBezTo>
                <a:cubicBezTo>
                  <a:pt x="3567176" y="201632"/>
                  <a:pt x="4315968" y="756368"/>
                  <a:pt x="4315968" y="756368"/>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2" name="Freeform 21"/>
          <p:cNvSpPr/>
          <p:nvPr/>
        </p:nvSpPr>
        <p:spPr bwMode="auto">
          <a:xfrm>
            <a:off x="4712970" y="2762250"/>
            <a:ext cx="1520190" cy="1824990"/>
          </a:xfrm>
          <a:custGeom>
            <a:avLst/>
            <a:gdLst>
              <a:gd name="connsiteX0" fmla="*/ 0 w 1520190"/>
              <a:gd name="connsiteY0" fmla="*/ 1824990 h 1824990"/>
              <a:gd name="connsiteX1" fmla="*/ 1143000 w 1520190"/>
              <a:gd name="connsiteY1" fmla="*/ 933450 h 1824990"/>
              <a:gd name="connsiteX2" fmla="*/ 1520190 w 1520190"/>
              <a:gd name="connsiteY2" fmla="*/ 0 h 1824990"/>
            </a:gdLst>
            <a:ahLst/>
            <a:cxnLst>
              <a:cxn ang="0">
                <a:pos x="connsiteX0" y="connsiteY0"/>
              </a:cxn>
              <a:cxn ang="0">
                <a:pos x="connsiteX1" y="connsiteY1"/>
              </a:cxn>
              <a:cxn ang="0">
                <a:pos x="connsiteX2" y="connsiteY2"/>
              </a:cxn>
            </a:cxnLst>
            <a:rect l="l" t="t" r="r" b="b"/>
            <a:pathLst>
              <a:path w="1520190" h="1824990">
                <a:moveTo>
                  <a:pt x="0" y="1824990"/>
                </a:moveTo>
                <a:cubicBezTo>
                  <a:pt x="444817" y="1531302"/>
                  <a:pt x="889635" y="1237615"/>
                  <a:pt x="1143000" y="933450"/>
                </a:cubicBezTo>
                <a:cubicBezTo>
                  <a:pt x="1396365" y="629285"/>
                  <a:pt x="1458277" y="314642"/>
                  <a:pt x="1520190" y="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3" name="Freeform 22"/>
          <p:cNvSpPr/>
          <p:nvPr/>
        </p:nvSpPr>
        <p:spPr bwMode="auto">
          <a:xfrm>
            <a:off x="6228080" y="1960880"/>
            <a:ext cx="76200" cy="807720"/>
          </a:xfrm>
          <a:custGeom>
            <a:avLst/>
            <a:gdLst>
              <a:gd name="connsiteX0" fmla="*/ 76200 w 76200"/>
              <a:gd name="connsiteY0" fmla="*/ 0 h 807720"/>
              <a:gd name="connsiteX1" fmla="*/ 15240 w 76200"/>
              <a:gd name="connsiteY1" fmla="*/ 416560 h 807720"/>
              <a:gd name="connsiteX2" fmla="*/ 0 w 76200"/>
              <a:gd name="connsiteY2" fmla="*/ 807720 h 807720"/>
            </a:gdLst>
            <a:ahLst/>
            <a:cxnLst>
              <a:cxn ang="0">
                <a:pos x="connsiteX0" y="connsiteY0"/>
              </a:cxn>
              <a:cxn ang="0">
                <a:pos x="connsiteX1" y="connsiteY1"/>
              </a:cxn>
              <a:cxn ang="0">
                <a:pos x="connsiteX2" y="connsiteY2"/>
              </a:cxn>
            </a:cxnLst>
            <a:rect l="l" t="t" r="r" b="b"/>
            <a:pathLst>
              <a:path w="76200" h="807720">
                <a:moveTo>
                  <a:pt x="76200" y="0"/>
                </a:moveTo>
                <a:cubicBezTo>
                  <a:pt x="52070" y="140970"/>
                  <a:pt x="27940" y="281940"/>
                  <a:pt x="15240" y="416560"/>
                </a:cubicBezTo>
                <a:cubicBezTo>
                  <a:pt x="2540" y="551180"/>
                  <a:pt x="1270" y="679450"/>
                  <a:pt x="0" y="807720"/>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5" name="Freeform 54"/>
          <p:cNvSpPr/>
          <p:nvPr/>
        </p:nvSpPr>
        <p:spPr bwMode="auto">
          <a:xfrm>
            <a:off x="4683429" y="1883237"/>
            <a:ext cx="1065099" cy="113203"/>
          </a:xfrm>
          <a:custGeom>
            <a:avLst/>
            <a:gdLst>
              <a:gd name="connsiteX0" fmla="*/ 0 w 1042416"/>
              <a:gd name="connsiteY0" fmla="*/ 104059 h 104059"/>
              <a:gd name="connsiteX1" fmla="*/ 420624 w 1042416"/>
              <a:gd name="connsiteY1" fmla="*/ 30907 h 104059"/>
              <a:gd name="connsiteX2" fmla="*/ 762000 w 1042416"/>
              <a:gd name="connsiteY2" fmla="*/ 427 h 104059"/>
              <a:gd name="connsiteX3" fmla="*/ 1042416 w 1042416"/>
              <a:gd name="connsiteY3" fmla="*/ 12619 h 104059"/>
            </a:gdLst>
            <a:ahLst/>
            <a:cxnLst>
              <a:cxn ang="0">
                <a:pos x="connsiteX0" y="connsiteY0"/>
              </a:cxn>
              <a:cxn ang="0">
                <a:pos x="connsiteX1" y="connsiteY1"/>
              </a:cxn>
              <a:cxn ang="0">
                <a:pos x="connsiteX2" y="connsiteY2"/>
              </a:cxn>
              <a:cxn ang="0">
                <a:pos x="connsiteX3" y="connsiteY3"/>
              </a:cxn>
            </a:cxnLst>
            <a:rect l="l" t="t" r="r" b="b"/>
            <a:pathLst>
              <a:path w="1042416" h="104059">
                <a:moveTo>
                  <a:pt x="0" y="104059"/>
                </a:moveTo>
                <a:cubicBezTo>
                  <a:pt x="146812" y="76119"/>
                  <a:pt x="293624" y="48179"/>
                  <a:pt x="420624" y="30907"/>
                </a:cubicBezTo>
                <a:cubicBezTo>
                  <a:pt x="547624" y="13635"/>
                  <a:pt x="658368" y="3475"/>
                  <a:pt x="762000" y="427"/>
                </a:cubicBezTo>
                <a:cubicBezTo>
                  <a:pt x="865632" y="-2621"/>
                  <a:pt x="996696" y="11603"/>
                  <a:pt x="1042416" y="12619"/>
                </a:cubicBezTo>
              </a:path>
            </a:pathLst>
          </a:custGeom>
          <a:noFill/>
          <a:ln w="76200" cap="flat" cmpd="sng" algn="ctr">
            <a:solidFill>
              <a:srgbClr val="00B050">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9" name="Freeform 58"/>
          <p:cNvSpPr/>
          <p:nvPr/>
        </p:nvSpPr>
        <p:spPr bwMode="auto">
          <a:xfrm>
            <a:off x="4718304" y="2840736"/>
            <a:ext cx="1030224" cy="58702"/>
          </a:xfrm>
          <a:custGeom>
            <a:avLst/>
            <a:gdLst>
              <a:gd name="connsiteX0" fmla="*/ 0 w 1030224"/>
              <a:gd name="connsiteY0" fmla="*/ 0 h 58702"/>
              <a:gd name="connsiteX1" fmla="*/ 493776 w 1030224"/>
              <a:gd name="connsiteY1" fmla="*/ 54864 h 58702"/>
              <a:gd name="connsiteX2" fmla="*/ 859536 w 1030224"/>
              <a:gd name="connsiteY2" fmla="*/ 48768 h 58702"/>
              <a:gd name="connsiteX3" fmla="*/ 1030224 w 1030224"/>
              <a:gd name="connsiteY3" fmla="*/ 6096 h 58702"/>
            </a:gdLst>
            <a:ahLst/>
            <a:cxnLst>
              <a:cxn ang="0">
                <a:pos x="connsiteX0" y="connsiteY0"/>
              </a:cxn>
              <a:cxn ang="0">
                <a:pos x="connsiteX1" y="connsiteY1"/>
              </a:cxn>
              <a:cxn ang="0">
                <a:pos x="connsiteX2" y="connsiteY2"/>
              </a:cxn>
              <a:cxn ang="0">
                <a:pos x="connsiteX3" y="connsiteY3"/>
              </a:cxn>
            </a:cxnLst>
            <a:rect l="l" t="t" r="r" b="b"/>
            <a:pathLst>
              <a:path w="1030224" h="58702">
                <a:moveTo>
                  <a:pt x="0" y="0"/>
                </a:moveTo>
                <a:cubicBezTo>
                  <a:pt x="175260" y="23368"/>
                  <a:pt x="350520" y="46736"/>
                  <a:pt x="493776" y="54864"/>
                </a:cubicBezTo>
                <a:cubicBezTo>
                  <a:pt x="637032" y="62992"/>
                  <a:pt x="770128" y="56896"/>
                  <a:pt x="859536" y="48768"/>
                </a:cubicBezTo>
                <a:cubicBezTo>
                  <a:pt x="948944" y="40640"/>
                  <a:pt x="1000760" y="12192"/>
                  <a:pt x="1030224" y="6096"/>
                </a:cubicBezTo>
              </a:path>
            </a:pathLst>
          </a:custGeom>
          <a:noFill/>
          <a:ln w="76200" cap="flat" cmpd="sng" algn="ctr">
            <a:solidFill>
              <a:srgbClr val="00B050">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0" name="Freeform 59"/>
          <p:cNvSpPr/>
          <p:nvPr/>
        </p:nvSpPr>
        <p:spPr bwMode="auto">
          <a:xfrm>
            <a:off x="5674639" y="1895856"/>
            <a:ext cx="79985" cy="963168"/>
          </a:xfrm>
          <a:custGeom>
            <a:avLst/>
            <a:gdLst>
              <a:gd name="connsiteX0" fmla="*/ 61697 w 79985"/>
              <a:gd name="connsiteY0" fmla="*/ 0 h 963168"/>
              <a:gd name="connsiteX1" fmla="*/ 737 w 79985"/>
              <a:gd name="connsiteY1" fmla="*/ 353568 h 963168"/>
              <a:gd name="connsiteX2" fmla="*/ 31217 w 79985"/>
              <a:gd name="connsiteY2" fmla="*/ 621792 h 963168"/>
              <a:gd name="connsiteX3" fmla="*/ 79985 w 79985"/>
              <a:gd name="connsiteY3" fmla="*/ 963168 h 963168"/>
            </a:gdLst>
            <a:ahLst/>
            <a:cxnLst>
              <a:cxn ang="0">
                <a:pos x="connsiteX0" y="connsiteY0"/>
              </a:cxn>
              <a:cxn ang="0">
                <a:pos x="connsiteX1" y="connsiteY1"/>
              </a:cxn>
              <a:cxn ang="0">
                <a:pos x="connsiteX2" y="connsiteY2"/>
              </a:cxn>
              <a:cxn ang="0">
                <a:pos x="connsiteX3" y="connsiteY3"/>
              </a:cxn>
            </a:cxnLst>
            <a:rect l="l" t="t" r="r" b="b"/>
            <a:pathLst>
              <a:path w="79985" h="963168">
                <a:moveTo>
                  <a:pt x="61697" y="0"/>
                </a:moveTo>
                <a:cubicBezTo>
                  <a:pt x="33757" y="124968"/>
                  <a:pt x="5817" y="249936"/>
                  <a:pt x="737" y="353568"/>
                </a:cubicBezTo>
                <a:cubicBezTo>
                  <a:pt x="-4343" y="457200"/>
                  <a:pt x="18009" y="520192"/>
                  <a:pt x="31217" y="621792"/>
                </a:cubicBezTo>
                <a:cubicBezTo>
                  <a:pt x="44425" y="723392"/>
                  <a:pt x="79985" y="963168"/>
                  <a:pt x="79985" y="963168"/>
                </a:cubicBezTo>
              </a:path>
            </a:pathLst>
          </a:custGeom>
          <a:noFill/>
          <a:ln w="76200" cap="flat" cmpd="sng" algn="ctr">
            <a:solidFill>
              <a:srgbClr val="00B050">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5" name="Footer Placeholder 24"/>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4047278798"/>
      </p:ext>
    </p:extLst>
  </p:cSld>
  <p:clrMapOvr>
    <a:masterClrMapping/>
  </p:clrMapOvr>
  <mc:AlternateContent xmlns:mc="http://schemas.openxmlformats.org/markup-compatibility/2006" xmlns:p14="http://schemas.microsoft.com/office/powerpoint/2010/main">
    <mc:Choice Requires="p14">
      <p:transition spd="slow" p14:dur="2000" advTm="960"/>
    </mc:Choice>
    <mc:Fallback xmlns="">
      <p:transition spd="slow" advTm="96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Hand-Eye Calibration: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575" y="1058758"/>
                <a:ext cx="8836025" cy="5380855"/>
              </a:xfrm>
              <a:noFill/>
              <a:ln>
                <a:noFill/>
              </a:ln>
            </p:spPr>
            <p:txBody>
              <a:bodyPr/>
              <a:lstStyle/>
              <a:p>
                <a:r>
                  <a:rPr lang="en-US" dirty="0" smtClean="0"/>
                  <a:t>Rich literature on hand-eye calibration</a:t>
                </a:r>
              </a:p>
              <a:p>
                <a:pPr lvl="1"/>
                <a:r>
                  <a:rPr lang="en-US" dirty="0" err="1" smtClean="0"/>
                  <a:t>Strobl</a:t>
                </a:r>
                <a:r>
                  <a:rPr lang="en-US" dirty="0" smtClean="0"/>
                  <a:t> </a:t>
                </a:r>
                <a:r>
                  <a:rPr lang="en-US" altLang="zh-CN" dirty="0" smtClean="0"/>
                  <a:t>et al</a:t>
                </a:r>
                <a:r>
                  <a:rPr lang="en-US" dirty="0" smtClean="0"/>
                  <a:t>. “Optimal hand-eye calibration</a:t>
                </a:r>
                <a:r>
                  <a:rPr lang="zh-CN" altLang="en-US" dirty="0" smtClean="0"/>
                  <a:t>”</a:t>
                </a:r>
                <a:r>
                  <a:rPr lang="en-US" dirty="0" smtClean="0"/>
                  <a:t> (IROS 2006)</a:t>
                </a:r>
              </a:p>
              <a:p>
                <a:pPr lvl="1"/>
                <a:r>
                  <a:rPr lang="en-US" altLang="zh-CN" dirty="0" smtClean="0"/>
                  <a:t>Others: global optimal solution, etc.</a:t>
                </a:r>
                <a:endParaRPr lang="en-US" dirty="0" smtClean="0"/>
              </a:p>
              <a:p>
                <a:r>
                  <a:rPr lang="en-US" dirty="0" smtClean="0"/>
                  <a:t>Our method</a:t>
                </a:r>
              </a:p>
              <a:p>
                <a:pPr marL="0" indent="0">
                  <a:buNone/>
                </a:pPr>
                <a:endParaRPr lang="en-US" dirty="0" smtClean="0"/>
              </a:p>
              <a:p>
                <a:pPr marL="914400" lvl="1" indent="-457200">
                  <a:buFont typeface="+mj-lt"/>
                  <a:buAutoNum type="arabicPeriod"/>
                </a:pPr>
                <a:r>
                  <a:rPr lang="en-US" dirty="0" smtClean="0"/>
                  <a:t>Obtain initial estimation of </a:t>
                </a:r>
                <a14:m>
                  <m:oMath xmlns:m="http://schemas.openxmlformats.org/officeDocument/2006/math">
                    <m:r>
                      <a:rPr lang="en-US" b="0" i="1" smtClean="0">
                        <a:solidFill>
                          <a:srgbClr val="FF0000"/>
                        </a:solidFill>
                        <a:latin typeface="Cambria Math" panose="02040503050406030204" pitchFamily="18" charset="0"/>
                      </a:rPr>
                      <m:t>𝑋</m:t>
                    </m:r>
                  </m:oMath>
                </a14:m>
                <a:r>
                  <a:rPr lang="en-US" dirty="0" smtClean="0"/>
                  <a:t> from</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𝐴</m:t>
                    </m:r>
                    <m:r>
                      <a:rPr lang="en-US" i="1">
                        <a:solidFill>
                          <a:srgbClr val="FF0000"/>
                        </a:solidFill>
                        <a:latin typeface="Cambria Math" panose="02040503050406030204" pitchFamily="18" charset="0"/>
                      </a:rPr>
                      <m:t>𝑋</m:t>
                    </m:r>
                    <m:r>
                      <a:rPr lang="en-US" i="1">
                        <a:latin typeface="Cambria Math" panose="02040503050406030204" pitchFamily="18" charset="0"/>
                      </a:rPr>
                      <m:t>=</m:t>
                    </m:r>
                    <m:r>
                      <a:rPr lang="en-US" i="1">
                        <a:solidFill>
                          <a:srgbClr val="FF0000"/>
                        </a:solidFill>
                        <a:latin typeface="Cambria Math" panose="02040503050406030204" pitchFamily="18" charset="0"/>
                      </a:rPr>
                      <m:t>𝑋</m:t>
                    </m:r>
                    <m:r>
                      <a:rPr lang="en-US" i="1">
                        <a:latin typeface="Cambria Math" panose="02040503050406030204" pitchFamily="18" charset="0"/>
                      </a:rPr>
                      <m:t>𝐵</m:t>
                    </m:r>
                  </m:oMath>
                </a14:m>
                <a:r>
                  <a:rPr lang="en-US" dirty="0" smtClean="0"/>
                  <a:t> using an efficient linear algorithm. </a:t>
                </a:r>
                <a:endParaRPr lang="en-US" dirty="0"/>
              </a:p>
              <a:p>
                <a:pPr marL="914400" lvl="1" indent="-457200">
                  <a:buFont typeface="+mj-lt"/>
                  <a:buAutoNum type="arabicPeriod"/>
                </a:pPr>
                <a:r>
                  <a:rPr lang="en-US" dirty="0" smtClean="0"/>
                  <a:t>Optimize for </a:t>
                </a:r>
                <a14:m>
                  <m:oMath xmlns:m="http://schemas.openxmlformats.org/officeDocument/2006/math">
                    <m:r>
                      <a:rPr lang="en-US" b="0" i="1" smtClean="0">
                        <a:solidFill>
                          <a:srgbClr val="FF0000"/>
                        </a:solidFill>
                        <a:latin typeface="Cambria Math" panose="02040503050406030204" pitchFamily="18" charset="0"/>
                      </a:rPr>
                      <m:t>𝑋</m:t>
                    </m:r>
                    <m:r>
                      <a:rPr lang="en-US" b="0" i="1" smtClean="0">
                        <a:latin typeface="Cambria Math" panose="02040503050406030204" pitchFamily="18" charset="0"/>
                      </a:rPr>
                      <m:t>, </m:t>
                    </m:r>
                    <m:r>
                      <a:rPr lang="en-US" b="0" i="1" smtClean="0">
                        <a:solidFill>
                          <a:srgbClr val="3399FF"/>
                        </a:solidFill>
                        <a:latin typeface="Cambria Math" panose="02040503050406030204" pitchFamily="18" charset="0"/>
                      </a:rPr>
                      <m:t>𝑍</m:t>
                    </m:r>
                  </m:oMath>
                </a14:m>
                <a:r>
                  <a:rPr lang="en-US" dirty="0" smtClean="0"/>
                  <a:t> simultaneously from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sup>
                    </m:sSup>
                    <m:r>
                      <a:rPr lang="en-US" i="1">
                        <a:solidFill>
                          <a:srgbClr val="FF0000"/>
                        </a:solidFill>
                        <a:latin typeface="Cambria Math" panose="02040503050406030204" pitchFamily="18" charset="0"/>
                      </a:rPr>
                      <m:t>𝑋</m:t>
                    </m:r>
                    <m:r>
                      <a:rPr lang="en-US" i="1">
                        <a:latin typeface="Cambria Math" panose="02040503050406030204" pitchFamily="18" charset="0"/>
                      </a:rPr>
                      <m:t>=</m:t>
                    </m:r>
                    <m:r>
                      <a:rPr lang="en-US" i="1">
                        <a:solidFill>
                          <a:srgbClr val="3399FF"/>
                        </a:solidFill>
                        <a:latin typeface="Cambria Math" panose="02040503050406030204" pitchFamily="18" charset="0"/>
                      </a:rPr>
                      <m:t>𝑍</m:t>
                    </m:r>
                    <m:r>
                      <a:rPr lang="en-US" i="1">
                        <a:latin typeface="Cambria Math" panose="02040503050406030204" pitchFamily="18" charset="0"/>
                      </a:rPr>
                      <m:t>𝐵</m:t>
                    </m:r>
                    <m:r>
                      <a:rPr lang="en-US" i="1">
                        <a:latin typeface="Cambria Math" panose="02040503050406030204" pitchFamily="18" charset="0"/>
                      </a:rPr>
                      <m:t>′</m:t>
                    </m:r>
                  </m:oMath>
                </a14:m>
                <a:r>
                  <a:rPr lang="en-US" dirty="0" smtClean="0"/>
                  <a:t> by minimizing the reprojection error</a:t>
                </a:r>
              </a:p>
              <a:p>
                <a:pPr lvl="2" indent="-285750">
                  <a:buFont typeface="Arial" panose="020B0604020202020204" pitchFamily="34" charset="0"/>
                  <a:buChar char="•"/>
                </a:pPr>
                <a:r>
                  <a:rPr lang="en-US" dirty="0"/>
                  <a:t>Able to use the raw measurements directly (i.e., corners)</a:t>
                </a:r>
              </a:p>
              <a:p>
                <a:pPr lvl="2" indent="-285750">
                  <a:buFont typeface="Arial" panose="020B0604020202020204" pitchFamily="34" charset="0"/>
                  <a:buChar char="•"/>
                </a:pPr>
                <a:r>
                  <a:rPr lang="en-US" dirty="0"/>
                  <a:t>Reprojection error can give an indication of the calibration quality</a:t>
                </a:r>
              </a:p>
              <a:p>
                <a:pPr lvl="2" indent="-285750"/>
                <a:endParaRPr lang="en-US" dirty="0" smtClean="0"/>
              </a:p>
              <a:p>
                <a:pPr marL="914400" lvl="1" indent="-45720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575" y="1058758"/>
                <a:ext cx="8836025" cy="5380855"/>
              </a:xfrm>
              <a:blipFill rotWithShape="0">
                <a:blip r:embed="rId3"/>
                <a:stretch>
                  <a:fillRect l="-1104" t="-1247" r="-1518"/>
                </a:stretch>
              </a:blipFill>
              <a:ln>
                <a:noFill/>
              </a:ln>
            </p:spPr>
            <p:txBody>
              <a:bodyPr/>
              <a:lstStyle/>
              <a:p>
                <a:r>
                  <a:rPr lang="en-US">
                    <a:noFill/>
                  </a:rPr>
                  <a:t> </a:t>
                </a:r>
              </a:p>
            </p:txBody>
          </p:sp>
        </mc:Fallback>
      </mc:AlternateContent>
      <p:sp>
        <p:nvSpPr>
          <p:cNvPr id="4" name="Rectangle 3"/>
          <p:cNvSpPr/>
          <p:nvPr/>
        </p:nvSpPr>
        <p:spPr>
          <a:xfrm>
            <a:off x="476482" y="3032956"/>
            <a:ext cx="8670966" cy="461665"/>
          </a:xfrm>
          <a:prstGeom prst="rect">
            <a:avLst/>
          </a:prstGeom>
        </p:spPr>
        <p:txBody>
          <a:bodyPr wrap="square">
            <a:spAutoFit/>
          </a:bodyPr>
          <a:lstStyle/>
          <a:p>
            <a:r>
              <a:rPr lang="en-US" sz="1200" dirty="0" err="1" smtClean="0">
                <a:solidFill>
                  <a:schemeClr val="bg1">
                    <a:lumMod val="50000"/>
                  </a:schemeClr>
                </a:solidFill>
                <a:latin typeface="Calibri" panose="020F0502020204030204" pitchFamily="34" charset="0"/>
                <a:ea typeface="Microsoft YaHei" panose="020B0503020204020204" pitchFamily="34" charset="-122"/>
              </a:rPr>
              <a:t>Mueggler</a:t>
            </a:r>
            <a:r>
              <a:rPr lang="en-US" sz="1200" dirty="0" smtClean="0">
                <a:solidFill>
                  <a:schemeClr val="bg1">
                    <a:lumMod val="50000"/>
                  </a:schemeClr>
                </a:solidFill>
                <a:latin typeface="Calibri" panose="020F0502020204030204" pitchFamily="34" charset="0"/>
                <a:ea typeface="Microsoft YaHei" panose="020B0503020204020204" pitchFamily="34" charset="-122"/>
              </a:rPr>
              <a:t> et </a:t>
            </a:r>
            <a:r>
              <a:rPr lang="en-US" sz="1200" dirty="0">
                <a:solidFill>
                  <a:schemeClr val="bg1">
                    <a:lumMod val="50000"/>
                  </a:schemeClr>
                </a:solidFill>
                <a:latin typeface="Calibri" panose="020F0502020204030204" pitchFamily="34" charset="0"/>
                <a:ea typeface="Microsoft YaHei" panose="020B0503020204020204" pitchFamily="34" charset="-122"/>
              </a:rPr>
              <a:t>al. "The Event-Camera Dataset and Simulator: Event-based Data for Pose Estimation, Visual Odometry, and SLAM." </a:t>
            </a:r>
            <a:r>
              <a:rPr lang="en-US" sz="1200" dirty="0" err="1">
                <a:solidFill>
                  <a:schemeClr val="bg1">
                    <a:lumMod val="50000"/>
                  </a:schemeClr>
                </a:solidFill>
                <a:latin typeface="Calibri" panose="020F0502020204030204" pitchFamily="34" charset="0"/>
                <a:ea typeface="Microsoft YaHei" panose="020B0503020204020204" pitchFamily="34" charset="-122"/>
              </a:rPr>
              <a:t>arXiv</a:t>
            </a:r>
            <a:r>
              <a:rPr lang="en-US" sz="1200" dirty="0">
                <a:solidFill>
                  <a:schemeClr val="bg1">
                    <a:lumMod val="50000"/>
                  </a:schemeClr>
                </a:solidFill>
                <a:latin typeface="Calibri" panose="020F0502020204030204" pitchFamily="34" charset="0"/>
                <a:ea typeface="Microsoft YaHei" panose="020B0503020204020204" pitchFamily="34" charset="-122"/>
              </a:rPr>
              <a:t> preprint arXiv:1610.08336 (2016).</a:t>
            </a:r>
            <a:endParaRPr lang="en-US" sz="1200" dirty="0">
              <a:solidFill>
                <a:schemeClr val="bg1">
                  <a:lumMod val="50000"/>
                </a:schemeClr>
              </a:solidFill>
              <a:latin typeface="Calibri" panose="020F0502020204030204" pitchFamily="34" charset="0"/>
            </a:endParaRPr>
          </a:p>
        </p:txBody>
      </p:sp>
      <p:sp>
        <p:nvSpPr>
          <p:cNvPr id="6" name="Footer Placeholder 5"/>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413537378"/>
      </p:ext>
    </p:extLst>
  </p:cSld>
  <p:clrMapOvr>
    <a:masterClrMapping/>
  </p:clrMapOvr>
  <mc:AlternateContent xmlns:mc="http://schemas.openxmlformats.org/markup-compatibility/2006" xmlns:p14="http://schemas.microsoft.com/office/powerpoint/2010/main">
    <mc:Choice Requires="p14">
      <p:transition spd="slow" p14:dur="2000" advTm="1345"/>
    </mc:Choice>
    <mc:Fallback xmlns="">
      <p:transition spd="slow" advTm="134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Hand-Eye Calibration: Step 1</a:t>
            </a:r>
            <a:endParaRPr lang="en-US" dirty="0"/>
          </a:p>
        </p:txBody>
      </p:sp>
      <p:sp>
        <p:nvSpPr>
          <p:cNvPr id="3" name="Content Placeholder 2"/>
          <p:cNvSpPr>
            <a:spLocks noGrp="1"/>
          </p:cNvSpPr>
          <p:nvPr>
            <p:ph idx="1"/>
          </p:nvPr>
        </p:nvSpPr>
        <p:spPr>
          <a:xfrm>
            <a:off x="149506" y="872717"/>
            <a:ext cx="8836025" cy="1368151"/>
          </a:xfrm>
        </p:spPr>
        <p:txBody>
          <a:bodyPr/>
          <a:lstStyle/>
          <a:p>
            <a:r>
              <a:rPr lang="en-US" dirty="0" smtClean="0"/>
              <a:t>Linear algorithm using </a:t>
            </a:r>
          </a:p>
          <a:p>
            <a:pPr lvl="1"/>
            <a:r>
              <a:rPr lang="en-US" sz="2000" dirty="0" smtClean="0"/>
              <a:t>Classic method </a:t>
            </a:r>
            <a:r>
              <a:rPr lang="en-US" sz="2000" dirty="0"/>
              <a:t>from Tsai </a:t>
            </a:r>
            <a:r>
              <a:rPr lang="en-US" sz="2000" dirty="0" smtClean="0"/>
              <a:t>et al. (1989)</a:t>
            </a:r>
          </a:p>
          <a:p>
            <a:pPr marL="457200" lvl="1" indent="0">
              <a:buNone/>
            </a:pPr>
            <a:endParaRPr lang="en-US" sz="2000" dirty="0" smtClean="0"/>
          </a:p>
          <a:p>
            <a:pPr lvl="1"/>
            <a:r>
              <a:rPr lang="en-US" sz="2000" dirty="0" smtClean="0"/>
              <a:t>Basically two linear least-square problems</a:t>
            </a:r>
          </a:p>
          <a:p>
            <a:pPr lvl="2"/>
            <a:r>
              <a:rPr lang="en-US" sz="1400" dirty="0" smtClean="0"/>
              <a:t>Estimate the rotation first</a:t>
            </a:r>
          </a:p>
          <a:p>
            <a:pPr lvl="2"/>
            <a:r>
              <a:rPr lang="en-US" sz="1400" dirty="0" smtClean="0"/>
              <a:t>Then estimate the translation using the estimated rotation</a:t>
            </a:r>
          </a:p>
          <a:p>
            <a:pPr lvl="1"/>
            <a:r>
              <a:rPr lang="en-US" sz="2000" dirty="0" smtClean="0"/>
              <a:t>Advantages: very efficient</a:t>
            </a:r>
            <a:endParaRPr lang="en-US" sz="1400" dirty="0"/>
          </a:p>
          <a:p>
            <a:pPr lvl="1"/>
            <a:endParaRPr lang="en-US" dirty="0" smtClean="0"/>
          </a:p>
        </p:txBody>
      </p:sp>
      <mc:AlternateContent xmlns:mc="http://schemas.openxmlformats.org/markup-compatibility/2006" xmlns:a14="http://schemas.microsoft.com/office/drawing/2010/main">
        <mc:Choice Requires="a14">
          <p:sp>
            <p:nvSpPr>
              <p:cNvPr id="6" name="TextBox 5"/>
              <p:cNvSpPr txBox="1"/>
              <p:nvPr/>
            </p:nvSpPr>
            <p:spPr>
              <a:xfrm>
                <a:off x="3239852" y="933496"/>
                <a:ext cx="169218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solidFill>
                            <a:srgbClr val="FF0000"/>
                          </a:solidFill>
                          <a:latin typeface="Cambria Math" panose="02040503050406030204" pitchFamily="18" charset="0"/>
                        </a:rPr>
                        <m:t>𝑋</m:t>
                      </m:r>
                      <m:r>
                        <a:rPr lang="en-US" sz="2000" b="0" i="1" smtClean="0">
                          <a:latin typeface="Cambria Math" panose="02040503050406030204" pitchFamily="18" charset="0"/>
                        </a:rPr>
                        <m:t>=</m:t>
                      </m:r>
                      <m:r>
                        <a:rPr lang="en-US" sz="2000" b="0" i="1" smtClean="0">
                          <a:solidFill>
                            <a:srgbClr val="FF0000"/>
                          </a:solidFill>
                          <a:latin typeface="Cambria Math" panose="02040503050406030204" pitchFamily="18" charset="0"/>
                        </a:rPr>
                        <m:t>𝑋</m:t>
                      </m:r>
                      <m:r>
                        <a:rPr lang="en-US" sz="2000" b="0" i="1" smtClean="0">
                          <a:latin typeface="Cambria Math" panose="02040503050406030204" pitchFamily="18" charset="0"/>
                        </a:rPr>
                        <m:t>𝐵</m:t>
                      </m:r>
                    </m:oMath>
                  </m:oMathPara>
                </a14:m>
                <a:endParaRPr lang="en-US" sz="2000" dirty="0">
                  <a:latin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239852" y="933496"/>
                <a:ext cx="1692188" cy="400110"/>
              </a:xfrm>
              <a:prstGeom prst="rect">
                <a:avLst/>
              </a:prstGeom>
              <a:blipFill rotWithShape="0">
                <a:blip r:embed="rId3"/>
                <a:stretch>
                  <a:fillRect/>
                </a:stretch>
              </a:blipFill>
            </p:spPr>
            <p:txBody>
              <a:bodyPr/>
              <a:lstStyle/>
              <a:p>
                <a:r>
                  <a:rPr lang="en-US">
                    <a:noFill/>
                  </a:rPr>
                  <a:t> </a:t>
                </a:r>
              </a:p>
            </p:txBody>
          </p:sp>
        </mc:Fallback>
      </mc:AlternateContent>
      <p:sp>
        <p:nvSpPr>
          <p:cNvPr id="9" name="Rectangle 8"/>
          <p:cNvSpPr/>
          <p:nvPr/>
        </p:nvSpPr>
        <p:spPr>
          <a:xfrm>
            <a:off x="935596" y="1772720"/>
            <a:ext cx="7416824" cy="461665"/>
          </a:xfrm>
          <a:prstGeom prst="rect">
            <a:avLst/>
          </a:prstGeom>
        </p:spPr>
        <p:txBody>
          <a:bodyPr wrap="square">
            <a:spAutoFit/>
          </a:bodyPr>
          <a:lstStyle/>
          <a:p>
            <a:r>
              <a:rPr lang="en-US" sz="1200" dirty="0" smtClean="0">
                <a:solidFill>
                  <a:schemeClr val="bg1">
                    <a:lumMod val="50000"/>
                  </a:schemeClr>
                </a:solidFill>
                <a:latin typeface="Calibri" panose="020F0502020204030204" pitchFamily="34" charset="0"/>
                <a:ea typeface="Microsoft YaHei" panose="020B0503020204020204" pitchFamily="34" charset="-122"/>
              </a:rPr>
              <a:t>Tsai et al. </a:t>
            </a:r>
            <a:r>
              <a:rPr lang="en-US" sz="1200" dirty="0">
                <a:solidFill>
                  <a:schemeClr val="bg1">
                    <a:lumMod val="50000"/>
                  </a:schemeClr>
                </a:solidFill>
                <a:latin typeface="Calibri" panose="020F0502020204030204" pitchFamily="34" charset="0"/>
                <a:ea typeface="Microsoft YaHei" panose="020B0503020204020204" pitchFamily="34" charset="-122"/>
              </a:rPr>
              <a:t>"A new technique for fully autonomous and efficient 3D robotics hand/eye calibration." IEEE Transactions on robotics and automation 5.3 (1989): 345-358.</a:t>
            </a:r>
            <a:endParaRPr lang="en-US" sz="1200" dirty="0">
              <a:solidFill>
                <a:schemeClr val="bg1">
                  <a:lumMod val="50000"/>
                </a:schemeClr>
              </a:solidFill>
              <a:latin typeface="Calibri" panose="020F0502020204030204" pitchFamily="34" charset="0"/>
            </a:endParaRPr>
          </a:p>
        </p:txBody>
      </p:sp>
      <p:sp>
        <p:nvSpPr>
          <p:cNvPr id="13" name="TextBox 12"/>
          <p:cNvSpPr txBox="1"/>
          <p:nvPr/>
        </p:nvSpPr>
        <p:spPr>
          <a:xfrm>
            <a:off x="575556" y="3939442"/>
            <a:ext cx="7704856" cy="461665"/>
          </a:xfrm>
          <a:prstGeom prst="rect">
            <a:avLst/>
          </a:prstGeom>
          <a:noFill/>
        </p:spPr>
        <p:txBody>
          <a:bodyPr wrap="square" rtlCol="0">
            <a:spAutoFit/>
          </a:bodyPr>
          <a:lstStyle/>
          <a:p>
            <a:r>
              <a:rPr lang="en-US" dirty="0" smtClean="0">
                <a:latin typeface="Calibri" panose="020F0502020204030204" pitchFamily="34" charset="0"/>
              </a:rPr>
              <a:t>=&gt; Provide an initial value for the following optimization</a:t>
            </a:r>
            <a:endParaRPr lang="en-US" dirty="0">
              <a:latin typeface="Calibri" panose="020F0502020204030204" pitchFamily="34" charset="0"/>
            </a:endParaRPr>
          </a:p>
        </p:txBody>
      </p:sp>
      <p:sp>
        <p:nvSpPr>
          <p:cNvPr id="4" name="Footer Placeholder 3"/>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2378378765"/>
      </p:ext>
    </p:extLst>
  </p:cSld>
  <p:clrMapOvr>
    <a:masterClrMapping/>
  </p:clrMapOvr>
  <mc:AlternateContent xmlns:mc="http://schemas.openxmlformats.org/markup-compatibility/2006" xmlns:p14="http://schemas.microsoft.com/office/powerpoint/2010/main">
    <mc:Choice Requires="p14">
      <p:transition spd="slow" p14:dur="2000" advTm="1230"/>
    </mc:Choice>
    <mc:Fallback xmlns="">
      <p:transition spd="slow" advTm="123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Hand-Eye Calibration: Step 1</a:t>
            </a:r>
            <a:endParaRPr lang="en-US" dirty="0"/>
          </a:p>
        </p:txBody>
      </p:sp>
      <p:sp>
        <p:nvSpPr>
          <p:cNvPr id="3" name="Content Placeholder 2"/>
          <p:cNvSpPr>
            <a:spLocks noGrp="1"/>
          </p:cNvSpPr>
          <p:nvPr>
            <p:ph idx="1"/>
          </p:nvPr>
        </p:nvSpPr>
        <p:spPr>
          <a:xfrm>
            <a:off x="149506" y="872717"/>
            <a:ext cx="8836025" cy="1368151"/>
          </a:xfrm>
        </p:spPr>
        <p:txBody>
          <a:bodyPr/>
          <a:lstStyle/>
          <a:p>
            <a:r>
              <a:rPr lang="en-US" dirty="0" smtClean="0"/>
              <a:t>Linear algorithm using </a:t>
            </a:r>
          </a:p>
          <a:p>
            <a:pPr lvl="1"/>
            <a:r>
              <a:rPr lang="en-US" sz="2000" dirty="0" smtClean="0"/>
              <a:t>Classical </a:t>
            </a:r>
            <a:r>
              <a:rPr lang="en-US" sz="2000" dirty="0"/>
              <a:t>method from </a:t>
            </a:r>
            <a:r>
              <a:rPr lang="en-US" sz="2000" i="1" dirty="0"/>
              <a:t>Tsai</a:t>
            </a:r>
            <a:r>
              <a:rPr lang="en-US" sz="2000" dirty="0"/>
              <a:t> </a:t>
            </a:r>
            <a:r>
              <a:rPr lang="en-US" sz="2000" dirty="0" smtClean="0"/>
              <a:t>et al. (1989)</a:t>
            </a:r>
          </a:p>
          <a:p>
            <a:pPr lvl="1"/>
            <a:r>
              <a:rPr lang="en-US" sz="2000" dirty="0" smtClean="0"/>
              <a:t>Basically two linear least-square problems</a:t>
            </a:r>
            <a:endParaRPr lang="en-US" sz="2000" dirty="0"/>
          </a:p>
          <a:p>
            <a:pPr lvl="1"/>
            <a:endParaRPr lang="en-US" dirty="0" smtClean="0"/>
          </a:p>
        </p:txBody>
      </p:sp>
      <mc:AlternateContent xmlns:mc="http://schemas.openxmlformats.org/markup-compatibility/2006" xmlns:a14="http://schemas.microsoft.com/office/drawing/2010/main">
        <mc:Choice Requires="a14">
          <p:sp>
            <p:nvSpPr>
              <p:cNvPr id="6" name="TextBox 5"/>
              <p:cNvSpPr txBox="1"/>
              <p:nvPr/>
            </p:nvSpPr>
            <p:spPr>
              <a:xfrm>
                <a:off x="3239852" y="933496"/>
                <a:ext cx="169218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solidFill>
                            <a:srgbClr val="FF0000"/>
                          </a:solidFill>
                          <a:latin typeface="Cambria Math" panose="02040503050406030204" pitchFamily="18" charset="0"/>
                        </a:rPr>
                        <m:t>𝑋</m:t>
                      </m:r>
                      <m:r>
                        <a:rPr lang="en-US" sz="2000" b="0" i="1" smtClean="0">
                          <a:latin typeface="Cambria Math" panose="02040503050406030204" pitchFamily="18" charset="0"/>
                        </a:rPr>
                        <m:t>=</m:t>
                      </m:r>
                      <m:r>
                        <a:rPr lang="en-US" sz="2000" b="0" i="1" smtClean="0">
                          <a:solidFill>
                            <a:srgbClr val="FF0000"/>
                          </a:solidFill>
                          <a:latin typeface="Cambria Math" panose="02040503050406030204" pitchFamily="18" charset="0"/>
                        </a:rPr>
                        <m:t>𝑋</m:t>
                      </m:r>
                      <m:r>
                        <a:rPr lang="en-US" sz="2000" b="0" i="1" smtClean="0">
                          <a:latin typeface="Cambria Math" panose="02040503050406030204" pitchFamily="18" charset="0"/>
                        </a:rPr>
                        <m:t>𝐵</m:t>
                      </m:r>
                    </m:oMath>
                  </m:oMathPara>
                </a14:m>
                <a:endParaRPr lang="en-US" sz="2000" dirty="0">
                  <a:latin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239852" y="933496"/>
                <a:ext cx="1692188" cy="400110"/>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232983" y="5459536"/>
            <a:ext cx="8346929" cy="461665"/>
          </a:xfrm>
          <a:prstGeom prst="rect">
            <a:avLst/>
          </a:prstGeom>
        </p:spPr>
        <p:txBody>
          <a:bodyPr wrap="square">
            <a:spAutoFit/>
          </a:bodyPr>
          <a:lstStyle/>
          <a:p>
            <a:r>
              <a:rPr lang="en-US" sz="1200" dirty="0" smtClean="0">
                <a:solidFill>
                  <a:schemeClr val="bg1">
                    <a:lumMod val="50000"/>
                  </a:schemeClr>
                </a:solidFill>
                <a:latin typeface="Calibri" panose="020F0502020204030204" pitchFamily="34" charset="0"/>
                <a:ea typeface="Microsoft YaHei" panose="020B0503020204020204" pitchFamily="34" charset="-122"/>
              </a:rPr>
              <a:t>Tsai et al. </a:t>
            </a:r>
            <a:r>
              <a:rPr lang="en-US" sz="1200" dirty="0">
                <a:solidFill>
                  <a:schemeClr val="bg1">
                    <a:lumMod val="50000"/>
                  </a:schemeClr>
                </a:solidFill>
                <a:latin typeface="Calibri" panose="020F0502020204030204" pitchFamily="34" charset="0"/>
                <a:ea typeface="Microsoft YaHei" panose="020B0503020204020204" pitchFamily="34" charset="-122"/>
              </a:rPr>
              <a:t>"A new technique for fully autonomous and efficient 3D robotics hand/eye calibration." IEEE Transactions on robotics and automation 5.3 (1989): 345-358.</a:t>
            </a:r>
            <a:endParaRPr lang="en-US" sz="1200" dirty="0">
              <a:solidFill>
                <a:schemeClr val="bg1">
                  <a:lumMod val="50000"/>
                </a:schemeClr>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248224" y="2310019"/>
                <a:ext cx="4329402" cy="3149517"/>
              </a:xfrm>
              <a:prstGeom prst="rect">
                <a:avLst/>
              </a:prstGeom>
              <a:noFill/>
              <a:ln>
                <a:solidFill>
                  <a:schemeClr val="tx1"/>
                </a:solidFill>
              </a:ln>
            </p:spPr>
            <p:txBody>
              <a:bodyPr wrap="square" rtlCol="0">
                <a:spAutoFit/>
              </a:bodyPr>
              <a:lstStyle/>
              <a:p>
                <a:r>
                  <a:rPr lang="en-US" sz="2000" dirty="0" smtClean="0">
                    <a:latin typeface="Calibri" panose="020F0502020204030204" pitchFamily="34" charset="0"/>
                  </a:rPr>
                  <a:t>1. Rotation</a:t>
                </a:r>
              </a:p>
              <a:p>
                <a:r>
                  <a:rPr lang="en-US" sz="1800" dirty="0" smtClean="0">
                    <a:latin typeface="Calibri" panose="020F0502020204030204" pitchFamily="34" charset="0"/>
                  </a:rPr>
                  <a:t>Use an angle-axis representation</a:t>
                </a:r>
              </a:p>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r>
                        <a:rPr lang="en-US" sz="1600" b="0" i="1" smtClean="0">
                          <a:latin typeface="Cambria Math" panose="02040503050406030204" pitchFamily="18" charset="0"/>
                        </a:rPr>
                        <m:t>=2</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sin</m:t>
                          </m:r>
                        </m:fName>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𝜃</m:t>
                              </m:r>
                            </m:num>
                            <m:den>
                              <m:r>
                                <a:rPr lang="en-US" sz="1600" b="0" i="1" smtClean="0">
                                  <a:latin typeface="Cambria Math" panose="02040503050406030204" pitchFamily="18" charset="0"/>
                                </a:rPr>
                                <m:t>2</m:t>
                              </m:r>
                            </m:den>
                          </m:f>
                        </m:e>
                      </m:func>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3</m:t>
                                  </m:r>
                                </m:sub>
                              </m:sSub>
                            </m:e>
                          </m:d>
                        </m:e>
                        <m:sup>
                          <m:r>
                            <a:rPr lang="en-US" sz="1600" b="0" i="1" smtClean="0">
                              <a:latin typeface="Cambria Math" panose="02040503050406030204" pitchFamily="18" charset="0"/>
                            </a:rPr>
                            <m:t>𝑇</m:t>
                          </m:r>
                        </m:sup>
                      </m:sSup>
                    </m:oMath>
                  </m:oMathPara>
                </a14:m>
                <a:endParaRPr lang="en-US" sz="1600" dirty="0" smtClean="0">
                  <a:latin typeface="Calibri" panose="020F0502020204030204" pitchFamily="34" charset="0"/>
                </a:endParaRPr>
              </a:p>
              <a:p>
                <a:endParaRPr lang="en-US" sz="1600" dirty="0" smtClean="0">
                  <a:latin typeface="Calibri" panose="020F0502020204030204" pitchFamily="34" charset="0"/>
                </a:endParaRPr>
              </a:p>
              <a:p>
                <a:r>
                  <a:rPr lang="en-US" sz="1800" dirty="0" smtClean="0">
                    <a:latin typeface="Calibri" panose="020F0502020204030204" pitchFamily="34" charset="0"/>
                  </a:rPr>
                  <a:t>Solving the equation system</a:t>
                </a:r>
              </a:p>
              <a:p>
                <a:pPr/>
                <a14:m>
                  <m:oMathPara xmlns:m="http://schemas.openxmlformats.org/officeDocument/2006/math">
                    <m:oMathParaPr>
                      <m:jc m:val="centerGroup"/>
                    </m:oMathParaPr>
                    <m:oMath xmlns:m="http://schemas.openxmlformats.org/officeDocument/2006/math">
                      <m:r>
                        <m:rPr>
                          <m:nor/>
                        </m:rPr>
                        <a:rPr lang="en-US" sz="1600" b="0" i="0" smtClean="0">
                          <a:latin typeface="Cambria Math" panose="02040503050406030204" pitchFamily="18" charset="0"/>
                        </a:rPr>
                        <m:t>{</m:t>
                      </m:r>
                      <m:r>
                        <m:rPr>
                          <m:nor/>
                        </m:rPr>
                        <a:rPr lang="en-US" sz="1600" b="0" i="0" smtClean="0">
                          <a:latin typeface="Cambria Math" panose="02040503050406030204" pitchFamily="18" charset="0"/>
                        </a:rPr>
                        <m:t>Skew</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e>
                            <m:sub>
                              <m:r>
                                <a:rPr lang="en-US" sz="1600" b="0" i="1" smtClean="0">
                                  <a:latin typeface="Cambria Math" panose="02040503050406030204" pitchFamily="18" charset="0"/>
                                </a:rPr>
                                <m:t>𝐻𝑖𝑗</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𝐸𝑖𝑗</m:t>
                              </m:r>
                            </m:sub>
                          </m:sSub>
                        </m:e>
                      </m:d>
                      <m:sSub>
                        <m:sSubPr>
                          <m:ctrlPr>
                            <a:rPr lang="en-US" sz="1600" b="0" i="1" smtClean="0">
                              <a:solidFill>
                                <a:srgbClr val="FF0000"/>
                              </a:solidFill>
                              <a:latin typeface="Cambria Math" panose="02040503050406030204" pitchFamily="18" charset="0"/>
                            </a:rPr>
                          </m:ctrlPr>
                        </m:sSubPr>
                        <m:e>
                          <m:acc>
                            <m:accPr>
                              <m:chr m:val="⃗"/>
                              <m:ctrlPr>
                                <a:rPr lang="en-US" sz="1600" b="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𝑟</m:t>
                              </m:r>
                            </m:e>
                          </m:acc>
                          <m:r>
                            <a:rPr lang="en-US" sz="1600" b="0" i="1" smtClean="0">
                              <a:solidFill>
                                <a:srgbClr val="FF0000"/>
                              </a:solidFill>
                              <a:latin typeface="Cambria Math" panose="02040503050406030204" pitchFamily="18" charset="0"/>
                            </a:rPr>
                            <m:t>′</m:t>
                          </m:r>
                        </m:e>
                        <m:sub>
                          <m:r>
                            <a:rPr lang="en-US" sz="1600" b="0" i="1" smtClean="0">
                              <a:solidFill>
                                <a:srgbClr val="FF0000"/>
                              </a:solidFill>
                              <a:latin typeface="Cambria Math" panose="02040503050406030204" pitchFamily="18" charset="0"/>
                            </a:rPr>
                            <m:t>𝐻𝐸</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e>
                        <m:sub>
                          <m:r>
                            <a:rPr lang="en-US" sz="1600" b="0" i="1" smtClean="0">
                              <a:latin typeface="Cambria Math" panose="02040503050406030204" pitchFamily="18" charset="0"/>
                            </a:rPr>
                            <m:t>𝐸𝑖𝑗</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e>
                        <m:sub>
                          <m:r>
                            <a:rPr lang="en-US" sz="1600" b="0" i="1" smtClean="0">
                              <a:latin typeface="Cambria Math" panose="02040503050406030204" pitchFamily="18" charset="0"/>
                            </a:rPr>
                            <m:t>𝐻𝑖𝑗</m:t>
                          </m:r>
                        </m:sub>
                      </m:sSub>
                      <m:r>
                        <a:rPr lang="en-US" sz="1600" b="0" i="1" smtClean="0">
                          <a:latin typeface="Cambria Math" panose="02040503050406030204" pitchFamily="18" charset="0"/>
                        </a:rPr>
                        <m:t>}</m:t>
                      </m:r>
                    </m:oMath>
                  </m:oMathPara>
                </a14:m>
                <a:endParaRPr lang="en-US" sz="1600" dirty="0" smtClean="0">
                  <a:latin typeface="Calibri" panose="020F0502020204030204" pitchFamily="34"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e>
                        <m:sub>
                          <m:r>
                            <a:rPr lang="en-US" sz="1600" b="0" i="1" smtClean="0">
                              <a:latin typeface="Cambria Math" panose="02040503050406030204" pitchFamily="18" charset="0"/>
                            </a:rPr>
                            <m:t>𝐻𝐸</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2 </m:t>
                          </m:r>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e>
                            <m:sub>
                              <m:r>
                                <a:rPr lang="en-US" sz="1600" b="0" i="1" smtClean="0">
                                  <a:latin typeface="Cambria Math" panose="02040503050406030204" pitchFamily="18" charset="0"/>
                                </a:rPr>
                                <m:t>𝐻𝐸</m:t>
                              </m:r>
                            </m:sub>
                            <m:sup>
                              <m:r>
                                <a:rPr lang="en-US" sz="1600" b="0" i="1" smtClean="0">
                                  <a:latin typeface="Cambria Math" panose="02040503050406030204" pitchFamily="18" charset="0"/>
                                </a:rPr>
                                <m:t>′</m:t>
                              </m:r>
                            </m:sup>
                          </m:sSubSup>
                          <m:r>
                            <a:rPr lang="en-US" sz="1600" b="0" i="1" smtClean="0">
                              <a:latin typeface="Cambria Math" panose="02040503050406030204" pitchFamily="18" charset="0"/>
                            </a:rPr>
                            <m:t> </m:t>
                          </m:r>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e>
                                        <m:sub>
                                          <m:r>
                                            <a:rPr lang="en-US" sz="1600" b="0" i="1" smtClean="0">
                                              <a:latin typeface="Cambria Math" panose="02040503050406030204" pitchFamily="18" charset="0"/>
                                            </a:rPr>
                                            <m:t>𝐻𝐸</m:t>
                                          </m:r>
                                        </m:sub>
                                        <m:sup>
                                          <m:r>
                                            <a:rPr lang="en-US" sz="1600" b="0" i="1" smtClean="0">
                                              <a:latin typeface="Cambria Math" panose="02040503050406030204" pitchFamily="18" charset="0"/>
                                            </a:rPr>
                                            <m:t>′</m:t>
                                          </m:r>
                                        </m:sup>
                                      </m:sSubSup>
                                    </m:e>
                                  </m:d>
                                </m:e>
                                <m:sup>
                                  <m:r>
                                    <a:rPr lang="en-US" sz="1600" b="0" i="1" smtClean="0">
                                      <a:latin typeface="Cambria Math" panose="02040503050406030204" pitchFamily="18" charset="0"/>
                                    </a:rPr>
                                    <m:t>2</m:t>
                                  </m:r>
                                </m:sup>
                              </m:sSup>
                            </m:e>
                          </m:rad>
                        </m:den>
                      </m:f>
                    </m:oMath>
                  </m:oMathPara>
                </a14:m>
                <a:endParaRPr lang="en-US" sz="1600" b="0" dirty="0" smtClean="0">
                  <a:latin typeface="Calibri" panose="020F0502020204030204" pitchFamily="34" charset="0"/>
                </a:endParaRPr>
              </a:p>
              <a:p>
                <a:endParaRPr lang="en-US" sz="1800" dirty="0" smtClean="0">
                  <a:latin typeface="Calibri" panose="020F0502020204030204" pitchFamily="34" charset="0"/>
                </a:endParaRPr>
              </a:p>
              <a:p>
                <a:r>
                  <a:rPr lang="en-US" sz="1800" dirty="0" smtClean="0">
                    <a:latin typeface="Calibri" panose="020F0502020204030204" pitchFamily="34" charset="0"/>
                  </a:rPr>
                  <a:t>Then we can convert </a:t>
                </a: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𝑟</m:t>
                            </m:r>
                          </m:e>
                        </m:acc>
                      </m:e>
                      <m:sub>
                        <m:r>
                          <a:rPr lang="en-US" sz="1800" b="0" i="1" smtClean="0">
                            <a:latin typeface="Cambria Math" panose="02040503050406030204" pitchFamily="18" charset="0"/>
                          </a:rPr>
                          <m:t>𝐻𝐸</m:t>
                        </m:r>
                      </m:sub>
                    </m:sSub>
                  </m:oMath>
                </a14:m>
                <a:r>
                  <a:rPr lang="en-US" sz="1800" dirty="0" smtClean="0">
                    <a:latin typeface="Calibri" panose="020F0502020204030204" pitchFamily="34" charset="0"/>
                  </a:rPr>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𝐻𝐸</m:t>
                        </m:r>
                      </m:sub>
                    </m:sSub>
                  </m:oMath>
                </a14:m>
                <a:r>
                  <a:rPr lang="en-US" sz="1800" dirty="0" smtClean="0">
                    <a:latin typeface="Calibri" panose="020F0502020204030204" pitchFamily="34" charset="0"/>
                  </a:rPr>
                  <a:t>.</a:t>
                </a:r>
                <a:endParaRPr lang="en-US" sz="1800" dirty="0">
                  <a:latin typeface="Calibri" panose="020F050202020403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48224" y="2310019"/>
                <a:ext cx="4329402" cy="3149517"/>
              </a:xfrm>
              <a:prstGeom prst="rect">
                <a:avLst/>
              </a:prstGeom>
              <a:blipFill rotWithShape="0">
                <a:blip r:embed="rId3"/>
                <a:stretch>
                  <a:fillRect l="-1404" t="-96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707095" y="2305105"/>
                <a:ext cx="4329401" cy="2126480"/>
              </a:xfrm>
              <a:prstGeom prst="rect">
                <a:avLst/>
              </a:prstGeom>
              <a:noFill/>
              <a:ln>
                <a:solidFill>
                  <a:schemeClr val="tx1"/>
                </a:solidFill>
              </a:ln>
            </p:spPr>
            <p:txBody>
              <a:bodyPr wrap="square" rtlCol="0">
                <a:spAutoFit/>
              </a:bodyPr>
              <a:lstStyle/>
              <a:p>
                <a:r>
                  <a:rPr lang="en-US" sz="2000" dirty="0" smtClean="0">
                    <a:latin typeface="Calibri" panose="020F0502020204030204" pitchFamily="34" charset="0"/>
                  </a:rPr>
                  <a:t>2. Translation</a:t>
                </a:r>
              </a:p>
              <a:p>
                <a:r>
                  <a:rPr lang="en-US" sz="1800" dirty="0" smtClean="0">
                    <a:latin typeface="Calibri" panose="020F0502020204030204" pitchFamily="34" charset="0"/>
                  </a:rPr>
                  <a:t>From the formulation</a:t>
                </a:r>
              </a:p>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i="1">
                              <a:latin typeface="Cambria Math" panose="02040503050406030204" pitchFamily="18" charset="0"/>
                            </a:rPr>
                            <m:t>𝑖𝑗</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𝑇</m:t>
                          </m:r>
                        </m:e>
                        <m:sub>
                          <m:r>
                            <a:rPr lang="en-US" sz="1800" i="1">
                              <a:solidFill>
                                <a:srgbClr val="FF0000"/>
                              </a:solidFill>
                              <a:latin typeface="Cambria Math" panose="02040503050406030204" pitchFamily="18" charset="0"/>
                            </a:rPr>
                            <m:t>𝐻𝐸</m:t>
                          </m:r>
                        </m:sub>
                      </m:sSub>
                      <m:r>
                        <a:rPr lang="en-US" sz="1800" i="1">
                          <a:latin typeface="Cambria Math" panose="02040503050406030204" pitchFamily="18" charset="0"/>
                        </a:rPr>
                        <m:t>=</m:t>
                      </m:r>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𝑇</m:t>
                          </m:r>
                        </m:e>
                        <m:sub>
                          <m:r>
                            <a:rPr lang="en-US" sz="1800" i="1">
                              <a:solidFill>
                                <a:srgbClr val="FF0000"/>
                              </a:solidFill>
                              <a:latin typeface="Cambria Math" panose="02040503050406030204" pitchFamily="18" charset="0"/>
                            </a:rPr>
                            <m:t>𝐻𝐸</m:t>
                          </m:r>
                        </m:sub>
                      </m:sSub>
                      <m:sSub>
                        <m:sSubPr>
                          <m:ctrlPr>
                            <a:rPr lang="en-US" sz="1800" i="1">
                              <a:latin typeface="Cambria Math" panose="02040503050406030204" pitchFamily="18" charset="0"/>
                            </a:rPr>
                          </m:ctrlPr>
                        </m:sSubPr>
                        <m:e>
                          <m:r>
                            <a:rPr lang="en-US" sz="1800" i="1">
                              <a:latin typeface="Cambria Math" panose="02040503050406030204" pitchFamily="18" charset="0"/>
                            </a:rPr>
                            <m:t>𝐵</m:t>
                          </m:r>
                        </m:e>
                        <m:sub>
                          <m:r>
                            <a:rPr lang="en-US" sz="1800" i="1">
                              <a:latin typeface="Cambria Math" panose="02040503050406030204" pitchFamily="18" charset="0"/>
                            </a:rPr>
                            <m:t>𝑖𝑗</m:t>
                          </m:r>
                        </m:sub>
                      </m:sSub>
                    </m:oMath>
                  </m:oMathPara>
                </a14:m>
                <a:endParaRPr lang="en-US" sz="1800" dirty="0" smtClean="0">
                  <a:latin typeface="Calibri" panose="020F0502020204030204" pitchFamily="34" charset="0"/>
                </a:endParaRPr>
              </a:p>
              <a:p>
                <a:r>
                  <a:rPr lang="en-US" sz="1800" dirty="0" smtClean="0">
                    <a:latin typeface="Calibri" panose="020F0502020204030204" pitchFamily="34" charset="0"/>
                  </a:rPr>
                  <a:t>use the translation part:</a:t>
                </a:r>
              </a:p>
              <a:p>
                <a:pPr algn="ctr"/>
                <a:r>
                  <a:rPr lang="en-US" sz="1800" b="0" dirty="0" smtClean="0"/>
                  <a:t>{</a:t>
                </a:r>
                <a14:m>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𝐻𝑖𝑗</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3×3</m:t>
                            </m:r>
                          </m:sub>
                        </m:sSub>
                      </m:e>
                    </m:d>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𝑡</m:t>
                        </m:r>
                      </m:e>
                      <m:sub>
                        <m:r>
                          <a:rPr lang="en-US" sz="1800" b="0" i="1" smtClean="0">
                            <a:solidFill>
                              <a:srgbClr val="FF0000"/>
                            </a:solidFill>
                            <a:latin typeface="Cambria Math" panose="02040503050406030204" pitchFamily="18" charset="0"/>
                          </a:rPr>
                          <m:t>𝐻𝐸</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𝐻𝐸</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𝐸𝑖𝑗</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𝐻𝑖𝑗</m:t>
                        </m:r>
                      </m:sub>
                    </m:sSub>
                    <m:r>
                      <a:rPr lang="en-US" sz="1800" b="0" i="1" smtClean="0">
                        <a:latin typeface="Cambria Math" panose="02040503050406030204" pitchFamily="18" charset="0"/>
                      </a:rPr>
                      <m:t>}</m:t>
                    </m:r>
                  </m:oMath>
                </a14:m>
                <a:endParaRPr lang="en-US" sz="1800" b="0" dirty="0" smtClean="0">
                  <a:latin typeface="Calibri" panose="020F0502020204030204" pitchFamily="34" charset="0"/>
                </a:endParaRPr>
              </a:p>
              <a:p>
                <a:r>
                  <a:rPr lang="en-US" sz="1800" dirty="0" smtClean="0">
                    <a:latin typeface="Calibri" panose="020F0502020204030204" pitchFamily="34" charset="0"/>
                  </a:rPr>
                  <a:t>We can then solve the linear equation system for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𝐻𝐸</m:t>
                        </m:r>
                      </m:sub>
                    </m:sSub>
                    <m:r>
                      <a:rPr lang="en-US" sz="1800" b="0" i="1" smtClean="0">
                        <a:latin typeface="Cambria Math" panose="02040503050406030204" pitchFamily="18" charset="0"/>
                      </a:rPr>
                      <m:t>.</m:t>
                    </m:r>
                  </m:oMath>
                </a14:m>
                <a:endParaRPr lang="en-US" sz="1800" dirty="0" smtClean="0">
                  <a:latin typeface="Calibri" panose="020F050202020403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707095" y="2305105"/>
                <a:ext cx="4329401" cy="2126480"/>
              </a:xfrm>
              <a:prstGeom prst="rect">
                <a:avLst/>
              </a:prstGeom>
              <a:blipFill rotWithShape="0">
                <a:blip r:embed="rId4"/>
                <a:stretch>
                  <a:fillRect l="-1264" t="-1140" b="-3419"/>
                </a:stretch>
              </a:blipFill>
              <a:ln>
                <a:solidFill>
                  <a:schemeClr val="tx1"/>
                </a:solidFill>
              </a:ln>
            </p:spPr>
            <p:txBody>
              <a:bodyPr/>
              <a:lstStyle/>
              <a:p>
                <a:r>
                  <a:rPr lang="en-US">
                    <a:noFill/>
                  </a:rPr>
                  <a:t> </a:t>
                </a:r>
              </a:p>
            </p:txBody>
          </p:sp>
        </mc:Fallback>
      </mc:AlternateContent>
      <p:sp>
        <p:nvSpPr>
          <p:cNvPr id="5" name="Footer Placeholder 4"/>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377011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Hand-Eye Calibration: Step 2</a:t>
            </a:r>
            <a:endParaRPr lang="en-US" dirty="0"/>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167647" y="800708"/>
                <a:ext cx="8842094" cy="1122608"/>
              </a:xfrm>
              <a:prstGeom prst="rect">
                <a:avLst/>
              </a:prstGeom>
            </p:spPr>
            <p:txBody>
              <a:bodyPr/>
              <a:lstStyle>
                <a:lvl1pPr marL="342900" indent="-342900" algn="l" rtl="0" eaLnBrk="0" fontAlgn="base" hangingPunct="0">
                  <a:lnSpc>
                    <a:spcPct val="100000"/>
                  </a:lnSpc>
                  <a:spcBef>
                    <a:spcPts val="800"/>
                  </a:spcBef>
                  <a:spcAft>
                    <a:spcPts val="600"/>
                  </a:spcAft>
                  <a:buClrTx/>
                  <a:buSzPct val="110000"/>
                  <a:buFont typeface="Wingdings" pitchFamily="2" charset="2"/>
                  <a:buChar char="Ø"/>
                  <a:defRPr sz="2400">
                    <a:solidFill>
                      <a:schemeClr val="tx1"/>
                    </a:solidFill>
                    <a:latin typeface="Calibri" panose="020F0502020204030204" pitchFamily="34" charset="0"/>
                    <a:ea typeface="+mn-ea"/>
                    <a:cs typeface="Times" pitchFamily="18" charset="0"/>
                  </a:defRPr>
                </a:lvl1pPr>
                <a:lvl2pPr marL="742950" indent="-285750" algn="l" rtl="0" eaLnBrk="0" fontAlgn="base" hangingPunct="0">
                  <a:lnSpc>
                    <a:spcPct val="100000"/>
                  </a:lnSpc>
                  <a:spcBef>
                    <a:spcPts val="400"/>
                  </a:spcBef>
                  <a:spcAft>
                    <a:spcPts val="600"/>
                  </a:spcAft>
                  <a:buClrTx/>
                  <a:buSzPct val="80000"/>
                  <a:buFont typeface="Wingdings" pitchFamily="2" charset="2"/>
                  <a:buChar char="§"/>
                  <a:defRPr sz="2400">
                    <a:solidFill>
                      <a:schemeClr val="tx1"/>
                    </a:solidFill>
                    <a:latin typeface="Calibri" panose="020F0502020204030204" pitchFamily="34" charset="0"/>
                    <a:cs typeface="Times" pitchFamily="18" charset="0"/>
                  </a:defRPr>
                </a:lvl2pPr>
                <a:lvl3pPr marL="1143000" indent="-228600" algn="l" rtl="0" eaLnBrk="0" fontAlgn="base" hangingPunct="0">
                  <a:lnSpc>
                    <a:spcPct val="100000"/>
                  </a:lnSpc>
                  <a:spcBef>
                    <a:spcPts val="400"/>
                  </a:spcBef>
                  <a:spcAft>
                    <a:spcPts val="600"/>
                  </a:spcAft>
                  <a:buChar char="-"/>
                  <a:defRPr>
                    <a:solidFill>
                      <a:schemeClr val="tx1"/>
                    </a:solidFill>
                    <a:latin typeface="Calibri" panose="020F0502020204030204" pitchFamily="34" charset="0"/>
                    <a:cs typeface="Times" pitchFamily="18" charset="0"/>
                  </a:defRPr>
                </a:lvl3pPr>
                <a:lvl4pPr marL="1600200" indent="-228600" algn="l" rtl="0" eaLnBrk="0" fontAlgn="base" hangingPunct="0">
                  <a:lnSpc>
                    <a:spcPct val="100000"/>
                  </a:lnSpc>
                  <a:spcBef>
                    <a:spcPts val="400"/>
                  </a:spcBef>
                  <a:spcAft>
                    <a:spcPts val="600"/>
                  </a:spcAft>
                  <a:buFont typeface="Times" charset="0"/>
                  <a:buChar char="•"/>
                  <a:defRPr sz="1400">
                    <a:solidFill>
                      <a:schemeClr val="tx1"/>
                    </a:solidFill>
                    <a:latin typeface="Calibri" panose="020F0502020204030204" pitchFamily="34" charset="0"/>
                    <a:cs typeface="Times" pitchFamily="18" charset="0"/>
                  </a:defRPr>
                </a:lvl4pPr>
                <a:lvl5pPr marL="2057400" indent="-228600" algn="l" rtl="0" eaLnBrk="0" fontAlgn="base" hangingPunct="0">
                  <a:lnSpc>
                    <a:spcPct val="100000"/>
                  </a:lnSpc>
                  <a:spcBef>
                    <a:spcPct val="20000"/>
                  </a:spcBef>
                  <a:spcAft>
                    <a:spcPts val="600"/>
                  </a:spcAft>
                  <a:buSzPct val="60000"/>
                  <a:buChar char="º"/>
                  <a:defRPr>
                    <a:solidFill>
                      <a:schemeClr val="tx1"/>
                    </a:solidFill>
                    <a:latin typeface="Calibri" panose="020F0502020204030204" pitchFamily="34" charset="0"/>
                    <a:cs typeface="Times" pitchFamily="18"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a:lstStyle>
              <a:p>
                <a:r>
                  <a:rPr lang="en-US" kern="0" dirty="0" smtClean="0"/>
                  <a:t>Nonlinear optimization using </a:t>
                </a:r>
              </a:p>
              <a:p>
                <a:pPr marL="0" indent="0" algn="ctr">
                  <a:buNone/>
                </a:pPr>
                <a:endParaRPr lang="en-US" b="0" i="1" kern="0" dirty="0" smtClean="0">
                  <a:latin typeface="Cambria Math" panose="02040503050406030204" pitchFamily="18" charset="0"/>
                </a:endParaRPr>
              </a:p>
              <a:p>
                <a:pPr marL="0" indent="0" algn="ctr">
                  <a:buNone/>
                </a:pPr>
                <a14:m>
                  <m:oMath xmlns:m="http://schemas.openxmlformats.org/officeDocument/2006/math">
                    <m:r>
                      <a:rPr lang="en-US" b="0" i="1" kern="0" smtClean="0">
                        <a:latin typeface="Cambria Math" panose="02040503050406030204" pitchFamily="18" charset="0"/>
                      </a:rPr>
                      <m:t> </m:t>
                    </m:r>
                  </m:oMath>
                </a14:m>
                <a:r>
                  <a:rPr lang="en-US" kern="0" dirty="0" smtClean="0"/>
                  <a:t> </a:t>
                </a:r>
                <a:endParaRPr lang="en-US" kern="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167647" y="800708"/>
                <a:ext cx="8842094" cy="1122608"/>
              </a:xfrm>
              <a:prstGeom prst="rect">
                <a:avLst/>
              </a:prstGeom>
              <a:blipFill rotWithShape="0">
                <a:blip r:embed="rId2"/>
                <a:stretch>
                  <a:fillRect l="-1103" t="-5405"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165286" y="861149"/>
                <a:ext cx="13722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m:t>
                          </m:r>
                        </m:sup>
                      </m:sSup>
                      <m:r>
                        <a:rPr lang="en-US" sz="2000" i="1">
                          <a:solidFill>
                            <a:srgbClr val="FF0000"/>
                          </a:solidFill>
                          <a:latin typeface="Cambria Math" panose="02040503050406030204" pitchFamily="18" charset="0"/>
                        </a:rPr>
                        <m:t>𝑋</m:t>
                      </m:r>
                      <m:r>
                        <a:rPr lang="en-US" sz="2000" i="1">
                          <a:latin typeface="Cambria Math" panose="02040503050406030204" pitchFamily="18" charset="0"/>
                        </a:rPr>
                        <m:t>=</m:t>
                      </m:r>
                      <m:r>
                        <a:rPr lang="en-US" sz="2000" i="1">
                          <a:solidFill>
                            <a:srgbClr val="3399FF"/>
                          </a:solidFill>
                          <a:latin typeface="Cambria Math" panose="02040503050406030204" pitchFamily="18" charset="0"/>
                        </a:rPr>
                        <m:t>𝑍</m:t>
                      </m:r>
                      <m:r>
                        <a:rPr lang="en-US" sz="2000" i="1">
                          <a:latin typeface="Cambria Math" panose="02040503050406030204" pitchFamily="18" charset="0"/>
                        </a:rPr>
                        <m:t>𝐵</m:t>
                      </m:r>
                      <m:r>
                        <a:rPr lang="en-US" sz="2000" i="1">
                          <a:latin typeface="Cambria Math" panose="02040503050406030204" pitchFamily="18" charset="0"/>
                        </a:rPr>
                        <m:t>′</m:t>
                      </m:r>
                    </m:oMath>
                  </m:oMathPara>
                </a14:m>
                <a:endParaRPr lang="en-US" sz="2000" dirty="0">
                  <a:latin typeface="Calibri" panose="020F050202020403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4165286" y="861149"/>
                <a:ext cx="1372299" cy="400110"/>
              </a:xfrm>
              <a:prstGeom prst="rect">
                <a:avLst/>
              </a:prstGeom>
              <a:blipFill rotWithShape="0">
                <a:blip r:embed="rId3"/>
                <a:stretch>
                  <a:fillRect/>
                </a:stretch>
              </a:blipFill>
            </p:spPr>
            <p:txBody>
              <a:bodyPr/>
              <a:lstStyle/>
              <a:p>
                <a:r>
                  <a:rPr lang="en-US">
                    <a:noFill/>
                  </a:rPr>
                  <a:t> </a:t>
                </a:r>
              </a:p>
            </p:txBody>
          </p:sp>
        </mc:Fallback>
      </mc:AlternateContent>
      <p:grpSp>
        <p:nvGrpSpPr>
          <p:cNvPr id="11" name="Group 10"/>
          <p:cNvGrpSpPr/>
          <p:nvPr/>
        </p:nvGrpSpPr>
        <p:grpSpPr>
          <a:xfrm rot="2953005">
            <a:off x="2435596" y="3528824"/>
            <a:ext cx="720108" cy="485981"/>
            <a:chOff x="653200" y="1905466"/>
            <a:chExt cx="1270443" cy="857387"/>
          </a:xfrm>
        </p:grpSpPr>
        <p:sp>
          <p:nvSpPr>
            <p:cNvPr id="12" name="Rectangle 11"/>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3" name="Isosceles Triangle 12"/>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4" name="Straight Connector 13"/>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a:stCxn id="12"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Oval 15"/>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7" name="Oval 16"/>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pic>
        <p:nvPicPr>
          <p:cNvPr id="25" name="Picture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300851" y="5105682"/>
            <a:ext cx="817851" cy="81785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mc:AlternateContent xmlns:mc="http://schemas.openxmlformats.org/markup-compatibility/2006" xmlns:a14="http://schemas.microsoft.com/office/drawing/2010/main">
        <mc:Choice Requires="a14">
          <p:sp>
            <p:nvSpPr>
              <p:cNvPr id="26" name="TextBox 25"/>
              <p:cNvSpPr txBox="1"/>
              <p:nvPr/>
            </p:nvSpPr>
            <p:spPr>
              <a:xfrm>
                <a:off x="1239356" y="3749765"/>
                <a:ext cx="11027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𝑋</m:t>
                          </m:r>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𝑇</m:t>
                          </m:r>
                        </m:e>
                        <m:sub>
                          <m:r>
                            <a:rPr lang="en-US" sz="1800" b="0" i="1" smtClean="0">
                              <a:solidFill>
                                <a:srgbClr val="FF0000"/>
                              </a:solidFill>
                              <a:latin typeface="Cambria Math" panose="02040503050406030204" pitchFamily="18" charset="0"/>
                            </a:rPr>
                            <m:t>𝐻𝐸</m:t>
                          </m:r>
                        </m:sub>
                      </m:sSub>
                    </m:oMath>
                  </m:oMathPara>
                </a14:m>
                <a:endParaRPr lang="en-US" sz="1800" dirty="0">
                  <a:solidFill>
                    <a:srgbClr val="FF0000"/>
                  </a:solidFill>
                  <a:latin typeface="Calibri" panose="020F050202020403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239356" y="3749765"/>
                <a:ext cx="1102773" cy="369332"/>
              </a:xfrm>
              <a:prstGeom prst="rect">
                <a:avLst/>
              </a:prstGeom>
              <a:blipFill rotWithShape="0">
                <a:blip r:embed="rId5"/>
                <a:stretch>
                  <a:fillRect/>
                </a:stretch>
              </a:blipFill>
            </p:spPr>
            <p:txBody>
              <a:bodyPr/>
              <a:lstStyle/>
              <a:p>
                <a:r>
                  <a:rPr lang="en-US">
                    <a:noFill/>
                  </a:rPr>
                  <a:t> </a:t>
                </a:r>
              </a:p>
            </p:txBody>
          </p:sp>
        </mc:Fallback>
      </mc:AlternateContent>
      <p:grpSp>
        <p:nvGrpSpPr>
          <p:cNvPr id="27" name="Group 26"/>
          <p:cNvGrpSpPr/>
          <p:nvPr/>
        </p:nvGrpSpPr>
        <p:grpSpPr>
          <a:xfrm>
            <a:off x="504267" y="2561753"/>
            <a:ext cx="620216" cy="540236"/>
            <a:chOff x="1079612" y="3933056"/>
            <a:chExt cx="620216" cy="540236"/>
          </a:xfrm>
        </p:grpSpPr>
        <p:cxnSp>
          <p:nvCxnSpPr>
            <p:cNvPr id="28" name="Straight Arrow Connector 27"/>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28"/>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Straight Arrow Connector 29"/>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1" name="Group 30"/>
          <p:cNvGrpSpPr/>
          <p:nvPr/>
        </p:nvGrpSpPr>
        <p:grpSpPr>
          <a:xfrm>
            <a:off x="3204567" y="5466698"/>
            <a:ext cx="505210" cy="440061"/>
            <a:chOff x="1079612" y="3933056"/>
            <a:chExt cx="620216" cy="540236"/>
          </a:xfrm>
        </p:grpSpPr>
        <p:cxnSp>
          <p:nvCxnSpPr>
            <p:cNvPr id="32" name="Straight Arrow Connector 31"/>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mc:AlternateContent xmlns:mc="http://schemas.openxmlformats.org/markup-compatibility/2006" xmlns:a14="http://schemas.microsoft.com/office/drawing/2010/main">
        <mc:Choice Requires="a14">
          <p:sp>
            <p:nvSpPr>
              <p:cNvPr id="35" name="TextBox 34"/>
              <p:cNvSpPr txBox="1"/>
              <p:nvPr/>
            </p:nvSpPr>
            <p:spPr>
              <a:xfrm>
                <a:off x="70686" y="2910571"/>
                <a:ext cx="433580" cy="382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𝑊</m:t>
                      </m:r>
                    </m:oMath>
                  </m:oMathPara>
                </a14:m>
                <a:endParaRPr lang="en-US" sz="1800" dirty="0">
                  <a:latin typeface="Calibri" panose="020F0502020204030204" pitchFamily="34"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70686" y="2910571"/>
                <a:ext cx="433580" cy="38263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966818" y="5867980"/>
                <a:ext cx="490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m:t>
                      </m:r>
                    </m:oMath>
                  </m:oMathPara>
                </a14:m>
                <a:endParaRPr lang="en-US" sz="1800" dirty="0">
                  <a:latin typeface="Calibri" panose="020F05020202040302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966818" y="5867980"/>
                <a:ext cx="490354" cy="369332"/>
              </a:xfrm>
              <a:prstGeom prst="rect">
                <a:avLst/>
              </a:prstGeom>
              <a:blipFill rotWithShape="0">
                <a:blip r:embed="rId7"/>
                <a:stretch>
                  <a:fillRect/>
                </a:stretch>
              </a:blipFill>
            </p:spPr>
            <p:txBody>
              <a:bodyPr/>
              <a:lstStyle/>
              <a:p>
                <a:r>
                  <a:rPr lang="en-US">
                    <a:noFill/>
                  </a:rPr>
                  <a:t> </a:t>
                </a:r>
              </a:p>
            </p:txBody>
          </p:sp>
        </mc:Fallback>
      </mc:AlternateContent>
      <p:sp>
        <p:nvSpPr>
          <p:cNvPr id="37" name="Freeform 36"/>
          <p:cNvSpPr/>
          <p:nvPr/>
        </p:nvSpPr>
        <p:spPr bwMode="auto">
          <a:xfrm>
            <a:off x="464010" y="3100699"/>
            <a:ext cx="2746061" cy="2804160"/>
          </a:xfrm>
          <a:custGeom>
            <a:avLst/>
            <a:gdLst>
              <a:gd name="connsiteX0" fmla="*/ 40961 w 2746061"/>
              <a:gd name="connsiteY0" fmla="*/ 0 h 2804160"/>
              <a:gd name="connsiteX1" fmla="*/ 79061 w 2746061"/>
              <a:gd name="connsiteY1" fmla="*/ 1196340 h 2804160"/>
              <a:gd name="connsiteX2" fmla="*/ 757241 w 2746061"/>
              <a:gd name="connsiteY2" fmla="*/ 2103120 h 2804160"/>
              <a:gd name="connsiteX3" fmla="*/ 2746061 w 2746061"/>
              <a:gd name="connsiteY3" fmla="*/ 2804160 h 2804160"/>
            </a:gdLst>
            <a:ahLst/>
            <a:cxnLst>
              <a:cxn ang="0">
                <a:pos x="connsiteX0" y="connsiteY0"/>
              </a:cxn>
              <a:cxn ang="0">
                <a:pos x="connsiteX1" y="connsiteY1"/>
              </a:cxn>
              <a:cxn ang="0">
                <a:pos x="connsiteX2" y="connsiteY2"/>
              </a:cxn>
              <a:cxn ang="0">
                <a:pos x="connsiteX3" y="connsiteY3"/>
              </a:cxn>
            </a:cxnLst>
            <a:rect l="l" t="t" r="r" b="b"/>
            <a:pathLst>
              <a:path w="2746061" h="2804160">
                <a:moveTo>
                  <a:pt x="40961" y="0"/>
                </a:moveTo>
                <a:cubicBezTo>
                  <a:pt x="321" y="422910"/>
                  <a:pt x="-40319" y="845820"/>
                  <a:pt x="79061" y="1196340"/>
                </a:cubicBezTo>
                <a:cubicBezTo>
                  <a:pt x="198441" y="1546860"/>
                  <a:pt x="312741" y="1835150"/>
                  <a:pt x="757241" y="2103120"/>
                </a:cubicBezTo>
                <a:cubicBezTo>
                  <a:pt x="1201741" y="2371090"/>
                  <a:pt x="2514921" y="2630170"/>
                  <a:pt x="2746061" y="2804160"/>
                </a:cubicBezTo>
              </a:path>
            </a:pathLst>
          </a:custGeom>
          <a:noFill/>
          <a:ln w="9525" cap="flat" cmpd="sng" algn="ctr">
            <a:solidFill>
              <a:srgbClr val="3399F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38" name="TextBox 37"/>
              <p:cNvSpPr txBox="1"/>
              <p:nvPr/>
            </p:nvSpPr>
            <p:spPr>
              <a:xfrm>
                <a:off x="1594912" y="5609015"/>
                <a:ext cx="10448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3399FF"/>
                              </a:solidFill>
                              <a:latin typeface="Cambria Math" panose="02040503050406030204" pitchFamily="18" charset="0"/>
                            </a:rPr>
                          </m:ctrlPr>
                        </m:sSubPr>
                        <m:e>
                          <m:r>
                            <a:rPr lang="en-US" sz="1800" b="0" i="1" smtClean="0">
                              <a:solidFill>
                                <a:srgbClr val="3399FF"/>
                              </a:solidFill>
                              <a:latin typeface="Cambria Math" panose="02040503050406030204" pitchFamily="18" charset="0"/>
                            </a:rPr>
                            <m:t>𝑍</m:t>
                          </m:r>
                          <m:r>
                            <a:rPr lang="en-US" sz="1800" b="0" i="1" smtClean="0">
                              <a:solidFill>
                                <a:srgbClr val="3399FF"/>
                              </a:solidFill>
                              <a:latin typeface="Cambria Math" panose="02040503050406030204" pitchFamily="18" charset="0"/>
                            </a:rPr>
                            <m:t>=</m:t>
                          </m:r>
                          <m:r>
                            <a:rPr lang="en-US" sz="1800" b="0" i="1" smtClean="0">
                              <a:solidFill>
                                <a:srgbClr val="3399FF"/>
                              </a:solidFill>
                              <a:latin typeface="Cambria Math" panose="02040503050406030204" pitchFamily="18" charset="0"/>
                            </a:rPr>
                            <m:t>𝑇</m:t>
                          </m:r>
                        </m:e>
                        <m:sub>
                          <m:r>
                            <a:rPr lang="en-US" sz="1800" b="0" i="1" smtClean="0">
                              <a:solidFill>
                                <a:srgbClr val="3399FF"/>
                              </a:solidFill>
                              <a:latin typeface="Cambria Math" panose="02040503050406030204" pitchFamily="18" charset="0"/>
                            </a:rPr>
                            <m:t>𝑊𝐶</m:t>
                          </m:r>
                        </m:sub>
                      </m:sSub>
                    </m:oMath>
                  </m:oMathPara>
                </a14:m>
                <a:endParaRPr lang="en-US" sz="1800" dirty="0">
                  <a:solidFill>
                    <a:srgbClr val="3399FF"/>
                  </a:solidFill>
                  <a:latin typeface="Calibri" panose="020F0502020204030204" pitchFamily="34"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1594912" y="5609015"/>
                <a:ext cx="1044854"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2504641" y="2957397"/>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𝑘</m:t>
                          </m:r>
                        </m:sub>
                      </m:sSub>
                    </m:oMath>
                  </m:oMathPara>
                </a14:m>
                <a:endParaRPr lang="en-US" sz="2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2504641" y="2957397"/>
                <a:ext cx="417985" cy="400110"/>
              </a:xfrm>
              <a:prstGeom prst="rect">
                <a:avLst/>
              </a:prstGeom>
              <a:blipFill rotWithShape="0">
                <a:blip r:embed="rId9"/>
                <a:stretch>
                  <a:fillRect r="-7353"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13634" y="4138629"/>
                <a:ext cx="41798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𝑘</m:t>
                          </m:r>
                        </m:sub>
                      </m:sSub>
                    </m:oMath>
                  </m:oMathPara>
                </a14:m>
                <a:endParaRPr lang="en-US" sz="20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713634" y="4138629"/>
                <a:ext cx="417985" cy="400110"/>
              </a:xfrm>
              <a:prstGeom prst="rect">
                <a:avLst/>
              </a:prstGeom>
              <a:blipFill rotWithShape="0">
                <a:blip r:embed="rId10"/>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425941" y="2265180"/>
                <a:ext cx="1102773" cy="39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𝐴</m:t>
                              </m:r>
                            </m:e>
                            <m:sub>
                              <m:r>
                                <a:rPr lang="en-US" sz="1800" b="0" i="1" smtClean="0">
                                  <a:solidFill>
                                    <a:schemeClr val="tx1"/>
                                  </a:solidFill>
                                  <a:latin typeface="Cambria Math" panose="02040503050406030204" pitchFamily="18" charset="0"/>
                                </a:rPr>
                                <m:t>𝑘</m:t>
                              </m:r>
                            </m:sub>
                            <m:sup>
                              <m:r>
                                <a:rPr lang="en-US" sz="1800" b="0" i="1" smtClean="0">
                                  <a:solidFill>
                                    <a:schemeClr val="tx1"/>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e>
                        <m:sub>
                          <m:r>
                            <a:rPr lang="en-US" sz="1800" b="0" i="1" smtClean="0">
                              <a:solidFill>
                                <a:schemeClr val="tx1"/>
                              </a:solidFill>
                              <a:latin typeface="Cambria Math" panose="02040503050406030204" pitchFamily="18" charset="0"/>
                            </a:rPr>
                            <m:t>𝑊</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𝐻</m:t>
                              </m:r>
                            </m:e>
                            <m:sub>
                              <m:r>
                                <a:rPr lang="en-US" sz="1800" b="0" i="1" smtClean="0">
                                  <a:solidFill>
                                    <a:schemeClr val="tx1"/>
                                  </a:solidFill>
                                  <a:latin typeface="Cambria Math" panose="02040503050406030204" pitchFamily="18" charset="0"/>
                                </a:rPr>
                                <m:t>𝑘</m:t>
                              </m:r>
                            </m:sub>
                          </m:sSub>
                        </m:sub>
                      </m:sSub>
                    </m:oMath>
                  </m:oMathPara>
                </a14:m>
                <a:endParaRPr lang="en-US" sz="1800" dirty="0">
                  <a:solidFill>
                    <a:schemeClr val="tx1"/>
                  </a:solidFill>
                  <a:latin typeface="Calibri" panose="020F0502020204030204" pitchFamily="34"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1425941" y="2265180"/>
                <a:ext cx="1102773" cy="395429"/>
              </a:xfrm>
              <a:prstGeom prst="rect">
                <a:avLst/>
              </a:prstGeom>
              <a:blipFill rotWithShape="0">
                <a:blip r:embed="rId11"/>
                <a:stretch>
                  <a:fillRect r="-884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3367239" y="4312422"/>
                <a:ext cx="1102773" cy="39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𝐵</m:t>
                              </m:r>
                            </m:e>
                            <m:sub>
                              <m:r>
                                <a:rPr lang="en-US" sz="1800" b="0" i="1" smtClean="0">
                                  <a:solidFill>
                                    <a:schemeClr val="tx1"/>
                                  </a:solidFill>
                                  <a:latin typeface="Cambria Math" panose="02040503050406030204" pitchFamily="18" charset="0"/>
                                </a:rPr>
                                <m:t>𝑘</m:t>
                              </m:r>
                            </m:sub>
                            <m:sup>
                              <m:r>
                                <a:rPr lang="en-US" sz="1800" b="0" i="1" smtClean="0">
                                  <a:solidFill>
                                    <a:schemeClr val="tx1"/>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e>
                        <m:sub>
                          <m:r>
                            <a:rPr lang="en-US" sz="1800" b="0" i="1" smtClean="0">
                              <a:solidFill>
                                <a:schemeClr val="tx1"/>
                              </a:solidFill>
                              <a:latin typeface="Cambria Math" panose="02040503050406030204" pitchFamily="18" charset="0"/>
                            </a:rPr>
                            <m:t>𝐶</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𝐸</m:t>
                              </m:r>
                            </m:e>
                            <m:sub>
                              <m:r>
                                <a:rPr lang="en-US" sz="1800" b="0" i="1" smtClean="0">
                                  <a:solidFill>
                                    <a:schemeClr val="tx1"/>
                                  </a:solidFill>
                                  <a:latin typeface="Cambria Math" panose="02040503050406030204" pitchFamily="18" charset="0"/>
                                </a:rPr>
                                <m:t>𝑘</m:t>
                              </m:r>
                            </m:sub>
                          </m:sSub>
                        </m:sub>
                      </m:sSub>
                    </m:oMath>
                  </m:oMathPara>
                </a14:m>
                <a:endParaRPr lang="en-US" sz="1800" dirty="0">
                  <a:solidFill>
                    <a:schemeClr val="tx1"/>
                  </a:solidFill>
                  <a:latin typeface="Calibri" panose="020F0502020204030204" pitchFamily="34"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3367239" y="4312422"/>
                <a:ext cx="1102773" cy="395429"/>
              </a:xfrm>
              <a:prstGeom prst="rect">
                <a:avLst/>
              </a:prstGeom>
              <a:blipFill rotWithShape="0">
                <a:blip r:embed="rId12"/>
                <a:stretch>
                  <a:fillRect r="-1657" b="-1538"/>
                </a:stretch>
              </a:blipFill>
            </p:spPr>
            <p:txBody>
              <a:bodyPr/>
              <a:lstStyle/>
              <a:p>
                <a:r>
                  <a:rPr lang="en-US">
                    <a:noFill/>
                  </a:rPr>
                  <a:t> </a:t>
                </a:r>
              </a:p>
            </p:txBody>
          </p:sp>
        </mc:Fallback>
      </mc:AlternateContent>
      <p:sp>
        <p:nvSpPr>
          <p:cNvPr id="51" name="Oval 50"/>
          <p:cNvSpPr/>
          <p:nvPr/>
        </p:nvSpPr>
        <p:spPr bwMode="auto">
          <a:xfrm>
            <a:off x="3883481" y="5316490"/>
            <a:ext cx="99339" cy="99339"/>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52" name="TextBox 51"/>
              <p:cNvSpPr txBox="1"/>
              <p:nvPr/>
            </p:nvSpPr>
            <p:spPr>
              <a:xfrm>
                <a:off x="3535352" y="4985938"/>
                <a:ext cx="394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𝑃</m:t>
                          </m:r>
                        </m:e>
                        <m:sub>
                          <m:r>
                            <a:rPr lang="en-US" sz="1800" b="0" i="1" smtClean="0">
                              <a:solidFill>
                                <a:schemeClr val="tx1"/>
                              </a:solidFill>
                              <a:latin typeface="Cambria Math" panose="02040503050406030204" pitchFamily="18" charset="0"/>
                            </a:rPr>
                            <m:t>𝑛</m:t>
                          </m:r>
                        </m:sub>
                      </m:sSub>
                    </m:oMath>
                  </m:oMathPara>
                </a14:m>
                <a:endParaRPr lang="en-US" sz="1800" dirty="0">
                  <a:solidFill>
                    <a:schemeClr val="tx1"/>
                  </a:solidFill>
                  <a:latin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535352" y="4985938"/>
                <a:ext cx="394965" cy="369332"/>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150270" y="3750390"/>
                <a:ext cx="4331149" cy="88274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𝑘𝑛</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𝐾</m:t>
                          </m:r>
                        </m:e>
                      </m:d>
                    </m:oMath>
                  </m:oMathPara>
                </a14:m>
                <a:endParaRPr lang="en-US" b="0" dirty="0" smtClean="0">
                  <a:latin typeface="Calibri" panose="020F0502020204030204" pitchFamily="34" charset="0"/>
                </a:endParaRPr>
              </a:p>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solidFill>
                                <a:srgbClr val="3399FF"/>
                              </a:solidFill>
                              <a:latin typeface="Cambria Math" panose="02040503050406030204" pitchFamily="18" charset="0"/>
                            </a:rPr>
                          </m:ctrlPr>
                        </m:sSupPr>
                        <m:e>
                          <m:r>
                            <a:rPr lang="en-US" b="0" i="1" smtClean="0">
                              <a:solidFill>
                                <a:srgbClr val="3399FF"/>
                              </a:solidFill>
                              <a:latin typeface="Cambria Math" panose="02040503050406030204" pitchFamily="18" charset="0"/>
                            </a:rPr>
                            <m:t>𝑍</m:t>
                          </m:r>
                        </m:e>
                        <m:sup>
                          <m:r>
                            <a:rPr lang="en-US" b="0" i="1" smtClean="0">
                              <a:solidFill>
                                <a:srgbClr val="3399FF"/>
                              </a:solidFill>
                              <a:latin typeface="Cambria Math" panose="02040503050406030204" pitchFamily="18" charset="0"/>
                            </a:rPr>
                            <m:t>−1</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solidFill>
                            <a:srgbClr val="FF0000"/>
                          </a:solidFill>
                          <a:latin typeface="Cambria Math" panose="02040503050406030204" pitchFamily="18" charset="0"/>
                        </a:rPr>
                        <m:t>𝑋</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m:oMathPara>
                </a14:m>
                <a:endParaRPr lang="en-US" b="0" dirty="0" smtClean="0">
                  <a:latin typeface="Calibri" panose="020F0502020204030204" pitchFamily="34"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4150270" y="3750390"/>
                <a:ext cx="4331149" cy="882742"/>
              </a:xfrm>
              <a:prstGeom prst="rect">
                <a:avLst/>
              </a:prstGeom>
              <a:blipFill rotWithShape="0">
                <a:blip r:embed="rId14"/>
                <a:stretch>
                  <a:fillRect b="-8276"/>
                </a:stretch>
              </a:blipFill>
            </p:spPr>
            <p:txBody>
              <a:bodyPr/>
              <a:lstStyle/>
              <a:p>
                <a:r>
                  <a:rPr lang="en-US">
                    <a:noFill/>
                  </a:rPr>
                  <a:t> </a:t>
                </a:r>
              </a:p>
            </p:txBody>
          </p:sp>
        </mc:Fallback>
      </mc:AlternateContent>
      <p:sp>
        <p:nvSpPr>
          <p:cNvPr id="3" name="Freeform 2"/>
          <p:cNvSpPr/>
          <p:nvPr/>
        </p:nvSpPr>
        <p:spPr bwMode="auto">
          <a:xfrm>
            <a:off x="504497" y="2696466"/>
            <a:ext cx="2167758" cy="716768"/>
          </a:xfrm>
          <a:custGeom>
            <a:avLst/>
            <a:gdLst>
              <a:gd name="connsiteX0" fmla="*/ 0 w 2167758"/>
              <a:gd name="connsiteY0" fmla="*/ 409341 h 716768"/>
              <a:gd name="connsiteX1" fmla="*/ 1245475 w 2167758"/>
              <a:gd name="connsiteY1" fmla="*/ 7320 h 716768"/>
              <a:gd name="connsiteX2" fmla="*/ 2167758 w 2167758"/>
              <a:gd name="connsiteY2" fmla="*/ 716768 h 716768"/>
            </a:gdLst>
            <a:ahLst/>
            <a:cxnLst>
              <a:cxn ang="0">
                <a:pos x="connsiteX0" y="connsiteY0"/>
              </a:cxn>
              <a:cxn ang="0">
                <a:pos x="connsiteX1" y="connsiteY1"/>
              </a:cxn>
              <a:cxn ang="0">
                <a:pos x="connsiteX2" y="connsiteY2"/>
              </a:cxn>
            </a:cxnLst>
            <a:rect l="l" t="t" r="r" b="b"/>
            <a:pathLst>
              <a:path w="2167758" h="716768">
                <a:moveTo>
                  <a:pt x="0" y="409341"/>
                </a:moveTo>
                <a:cubicBezTo>
                  <a:pt x="442091" y="182711"/>
                  <a:pt x="884182" y="-43918"/>
                  <a:pt x="1245475" y="7320"/>
                </a:cubicBezTo>
                <a:cubicBezTo>
                  <a:pt x="1606768" y="58558"/>
                  <a:pt x="2167758" y="716768"/>
                  <a:pt x="2167758" y="716768"/>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 name="Freeform 3"/>
          <p:cNvSpPr/>
          <p:nvPr/>
        </p:nvSpPr>
        <p:spPr bwMode="auto">
          <a:xfrm>
            <a:off x="2900855" y="4091152"/>
            <a:ext cx="593498" cy="1797269"/>
          </a:xfrm>
          <a:custGeom>
            <a:avLst/>
            <a:gdLst>
              <a:gd name="connsiteX0" fmla="*/ 315311 w 593498"/>
              <a:gd name="connsiteY0" fmla="*/ 1797269 h 1797269"/>
              <a:gd name="connsiteX1" fmla="*/ 583324 w 593498"/>
              <a:gd name="connsiteY1" fmla="*/ 804041 h 1797269"/>
              <a:gd name="connsiteX2" fmla="*/ 0 w 593498"/>
              <a:gd name="connsiteY2" fmla="*/ 0 h 1797269"/>
            </a:gdLst>
            <a:ahLst/>
            <a:cxnLst>
              <a:cxn ang="0">
                <a:pos x="connsiteX0" y="connsiteY0"/>
              </a:cxn>
              <a:cxn ang="0">
                <a:pos x="connsiteX1" y="connsiteY1"/>
              </a:cxn>
              <a:cxn ang="0">
                <a:pos x="connsiteX2" y="connsiteY2"/>
              </a:cxn>
            </a:cxnLst>
            <a:rect l="l" t="t" r="r" b="b"/>
            <a:pathLst>
              <a:path w="593498" h="1797269">
                <a:moveTo>
                  <a:pt x="315311" y="1797269"/>
                </a:moveTo>
                <a:cubicBezTo>
                  <a:pt x="475593" y="1450427"/>
                  <a:pt x="635876" y="1103586"/>
                  <a:pt x="583324" y="804041"/>
                </a:cubicBezTo>
                <a:cubicBezTo>
                  <a:pt x="530772" y="504496"/>
                  <a:pt x="265386" y="252248"/>
                  <a:pt x="0" y="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 name="Freeform 5"/>
          <p:cNvSpPr/>
          <p:nvPr/>
        </p:nvSpPr>
        <p:spPr bwMode="auto">
          <a:xfrm>
            <a:off x="2324911" y="3421117"/>
            <a:ext cx="583827" cy="768792"/>
          </a:xfrm>
          <a:custGeom>
            <a:avLst/>
            <a:gdLst>
              <a:gd name="connsiteX0" fmla="*/ 347344 w 583827"/>
              <a:gd name="connsiteY0" fmla="*/ 0 h 768792"/>
              <a:gd name="connsiteX1" fmla="*/ 39917 w 583827"/>
              <a:gd name="connsiteY1" fmla="*/ 402021 h 768792"/>
              <a:gd name="connsiteX2" fmla="*/ 63565 w 583827"/>
              <a:gd name="connsiteY2" fmla="*/ 756745 h 768792"/>
              <a:gd name="connsiteX3" fmla="*/ 583827 w 583827"/>
              <a:gd name="connsiteY3" fmla="*/ 685800 h 768792"/>
            </a:gdLst>
            <a:ahLst/>
            <a:cxnLst>
              <a:cxn ang="0">
                <a:pos x="connsiteX0" y="connsiteY0"/>
              </a:cxn>
              <a:cxn ang="0">
                <a:pos x="connsiteX1" y="connsiteY1"/>
              </a:cxn>
              <a:cxn ang="0">
                <a:pos x="connsiteX2" y="connsiteY2"/>
              </a:cxn>
              <a:cxn ang="0">
                <a:pos x="connsiteX3" y="connsiteY3"/>
              </a:cxn>
            </a:cxnLst>
            <a:rect l="l" t="t" r="r" b="b"/>
            <a:pathLst>
              <a:path w="583827" h="768792">
                <a:moveTo>
                  <a:pt x="347344" y="0"/>
                </a:moveTo>
                <a:cubicBezTo>
                  <a:pt x="217278" y="137948"/>
                  <a:pt x="87213" y="275897"/>
                  <a:pt x="39917" y="402021"/>
                </a:cubicBezTo>
                <a:cubicBezTo>
                  <a:pt x="-7379" y="528145"/>
                  <a:pt x="-27087" y="709449"/>
                  <a:pt x="63565" y="756745"/>
                </a:cubicBezTo>
                <a:cubicBezTo>
                  <a:pt x="154217" y="804041"/>
                  <a:pt x="502372" y="697624"/>
                  <a:pt x="583827" y="685800"/>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9" name="TextBox 8"/>
          <p:cNvSpPr txBox="1"/>
          <p:nvPr/>
        </p:nvSpPr>
        <p:spPr>
          <a:xfrm>
            <a:off x="5078441" y="5434380"/>
            <a:ext cx="3789669" cy="707886"/>
          </a:xfrm>
          <a:prstGeom prst="rect">
            <a:avLst/>
          </a:prstGeom>
          <a:noFill/>
        </p:spPr>
        <p:txBody>
          <a:bodyPr wrap="square" rtlCol="0">
            <a:spAutoFit/>
          </a:bodyPr>
          <a:lstStyle/>
          <a:p>
            <a:r>
              <a:rPr lang="en-US" sz="2000" dirty="0" smtClean="0">
                <a:latin typeface="Calibri" panose="020F0502020204030204" pitchFamily="34" charset="0"/>
              </a:rPr>
              <a:t>Minimize the reprojection error of all the corners.</a:t>
            </a:r>
            <a:endParaRPr lang="en-US" sz="2000" dirty="0">
              <a:latin typeface="Calibri" panose="020F0502020204030204" pitchFamily="34" charset="0"/>
            </a:endParaRPr>
          </a:p>
        </p:txBody>
      </p:sp>
      <p:cxnSp>
        <p:nvCxnSpPr>
          <p:cNvPr id="50" name="Straight Arrow Connector 49"/>
          <p:cNvCxnSpPr/>
          <p:nvPr/>
        </p:nvCxnSpPr>
        <p:spPr bwMode="auto">
          <a:xfrm flipV="1">
            <a:off x="7193109" y="3668658"/>
            <a:ext cx="134604" cy="1987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TextBox 52"/>
          <p:cNvSpPr txBox="1"/>
          <p:nvPr/>
        </p:nvSpPr>
        <p:spPr>
          <a:xfrm>
            <a:off x="7192151" y="3321402"/>
            <a:ext cx="1763688" cy="338554"/>
          </a:xfrm>
          <a:prstGeom prst="rect">
            <a:avLst/>
          </a:prstGeom>
          <a:noFill/>
        </p:spPr>
        <p:txBody>
          <a:bodyPr wrap="square" rtlCol="0">
            <a:spAutoFit/>
          </a:bodyPr>
          <a:lstStyle/>
          <a:p>
            <a:r>
              <a:rPr lang="en-US" sz="1600" dirty="0" smtClean="0">
                <a:latin typeface="Calibri" panose="020F0502020204030204" pitchFamily="34" charset="0"/>
              </a:rPr>
              <a:t>camera intrinsics</a:t>
            </a:r>
            <a:endParaRPr lang="en-US" sz="1600" dirty="0">
              <a:latin typeface="Calibri" panose="020F0502020204030204" pitchFamily="34" charset="0"/>
            </a:endParaRPr>
          </a:p>
        </p:txBody>
      </p:sp>
      <p:cxnSp>
        <p:nvCxnSpPr>
          <p:cNvPr id="55" name="Straight Connector 54"/>
          <p:cNvCxnSpPr/>
          <p:nvPr/>
        </p:nvCxnSpPr>
        <p:spPr bwMode="auto">
          <a:xfrm>
            <a:off x="6221012" y="4620037"/>
            <a:ext cx="102610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Arrow Connector 57"/>
          <p:cNvCxnSpPr/>
          <p:nvPr/>
        </p:nvCxnSpPr>
        <p:spPr bwMode="auto">
          <a:xfrm flipH="1">
            <a:off x="6289098" y="4633132"/>
            <a:ext cx="219946" cy="1487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a:xfrm>
                <a:off x="5893300" y="4709913"/>
                <a:ext cx="558073" cy="4287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𝐶</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𝑘</m:t>
                              </m:r>
                            </m:sub>
                          </m:sSub>
                        </m:sub>
                      </m:sSub>
                    </m:oMath>
                  </m:oMathPara>
                </a14:m>
                <a:endParaRPr lang="en-US" sz="2000" dirty="0"/>
              </a:p>
            </p:txBody>
          </p:sp>
        </mc:Choice>
        <mc:Fallback xmlns="">
          <p:sp>
            <p:nvSpPr>
              <p:cNvPr id="59" name="TextBox 58"/>
              <p:cNvSpPr txBox="1">
                <a:spLocks noRot="1" noChangeAspect="1" noMove="1" noResize="1" noEditPoints="1" noAdjustHandles="1" noChangeArrowheads="1" noChangeShapeType="1" noTextEdit="1"/>
              </p:cNvSpPr>
              <p:nvPr/>
            </p:nvSpPr>
            <p:spPr>
              <a:xfrm>
                <a:off x="5893300" y="4709913"/>
                <a:ext cx="558073" cy="428707"/>
              </a:xfrm>
              <a:prstGeom prst="rect">
                <a:avLst/>
              </a:prstGeom>
              <a:blipFill rotWithShape="0">
                <a:blip r:embed="rId15"/>
                <a:stretch>
                  <a:fillRect r="-9890" b="-4286"/>
                </a:stretch>
              </a:blipFill>
            </p:spPr>
            <p:txBody>
              <a:bodyPr/>
              <a:lstStyle/>
              <a:p>
                <a:r>
                  <a:rPr lang="en-US">
                    <a:noFill/>
                  </a:rPr>
                  <a:t> </a:t>
                </a:r>
              </a:p>
            </p:txBody>
          </p:sp>
        </mc:Fallback>
      </mc:AlternateContent>
      <p:cxnSp>
        <p:nvCxnSpPr>
          <p:cNvPr id="23" name="Straight Arrow Connector 22"/>
          <p:cNvCxnSpPr/>
          <p:nvPr/>
        </p:nvCxnSpPr>
        <p:spPr bwMode="auto">
          <a:xfrm flipH="1">
            <a:off x="5078441" y="1922118"/>
            <a:ext cx="141631" cy="3430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6048164" y="1853984"/>
            <a:ext cx="240934" cy="3650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4" name="TextBox 53"/>
          <p:cNvSpPr txBox="1"/>
          <p:nvPr/>
        </p:nvSpPr>
        <p:spPr>
          <a:xfrm>
            <a:off x="6091431" y="2196891"/>
            <a:ext cx="1763688" cy="338554"/>
          </a:xfrm>
          <a:prstGeom prst="rect">
            <a:avLst/>
          </a:prstGeom>
          <a:noFill/>
        </p:spPr>
        <p:txBody>
          <a:bodyPr wrap="square" rtlCol="0">
            <a:spAutoFit/>
          </a:bodyPr>
          <a:lstStyle/>
          <a:p>
            <a:r>
              <a:rPr lang="en-US" sz="1600" dirty="0" smtClean="0">
                <a:latin typeface="Calibri" panose="020F0502020204030204" pitchFamily="34" charset="0"/>
              </a:rPr>
              <a:t>predicted corners</a:t>
            </a:r>
            <a:endParaRPr lang="en-US" sz="1600" dirty="0">
              <a:latin typeface="Calibri" panose="020F0502020204030204" pitchFamily="34" charset="0"/>
            </a:endParaRPr>
          </a:p>
        </p:txBody>
      </p:sp>
      <p:sp>
        <p:nvSpPr>
          <p:cNvPr id="57" name="TextBox 56"/>
          <p:cNvSpPr txBox="1"/>
          <p:nvPr/>
        </p:nvSpPr>
        <p:spPr>
          <a:xfrm>
            <a:off x="4267412" y="2293617"/>
            <a:ext cx="1763688" cy="338554"/>
          </a:xfrm>
          <a:prstGeom prst="rect">
            <a:avLst/>
          </a:prstGeom>
          <a:noFill/>
        </p:spPr>
        <p:txBody>
          <a:bodyPr wrap="square" rtlCol="0">
            <a:spAutoFit/>
          </a:bodyPr>
          <a:lstStyle/>
          <a:p>
            <a:r>
              <a:rPr lang="en-US" sz="1600" dirty="0">
                <a:latin typeface="Calibri" panose="020F0502020204030204" pitchFamily="34" charset="0"/>
              </a:rPr>
              <a:t>o</a:t>
            </a:r>
            <a:r>
              <a:rPr lang="en-US" sz="1600" dirty="0" smtClean="0">
                <a:latin typeface="Calibri" panose="020F0502020204030204" pitchFamily="34" charset="0"/>
              </a:rPr>
              <a:t>bserved corners</a:t>
            </a:r>
            <a:endParaRPr lang="en-US" sz="16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2416938" y="1217798"/>
                <a:ext cx="4256550"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kern="0" smtClean="0">
                          <a:solidFill>
                            <a:srgbClr val="FF0000"/>
                          </a:solidFill>
                          <a:latin typeface="Cambria Math" panose="02040503050406030204" pitchFamily="18" charset="0"/>
                        </a:rPr>
                        <m:t>𝑋</m:t>
                      </m:r>
                      <m:r>
                        <a:rPr lang="en-US" i="1" kern="0">
                          <a:latin typeface="Cambria Math" panose="02040503050406030204" pitchFamily="18" charset="0"/>
                        </a:rPr>
                        <m:t>,</m:t>
                      </m:r>
                      <m:r>
                        <a:rPr lang="en-US" i="1" kern="0" smtClean="0">
                          <a:solidFill>
                            <a:srgbClr val="3399FF"/>
                          </a:solidFill>
                          <a:latin typeface="Cambria Math" panose="02040503050406030204" pitchFamily="18" charset="0"/>
                        </a:rPr>
                        <m:t>𝑍</m:t>
                      </m:r>
                      <m:r>
                        <a:rPr lang="en-US" i="1" kern="0">
                          <a:latin typeface="Cambria Math" panose="02040503050406030204" pitchFamily="18" charset="0"/>
                        </a:rPr>
                        <m:t>=</m:t>
                      </m:r>
                      <m:func>
                        <m:funcPr>
                          <m:ctrlPr>
                            <a:rPr lang="en-US" i="1" kern="0">
                              <a:latin typeface="Cambria Math" panose="02040503050406030204" pitchFamily="18" charset="0"/>
                            </a:rPr>
                          </m:ctrlPr>
                        </m:funcPr>
                        <m:fName>
                          <m:limLow>
                            <m:limLowPr>
                              <m:ctrlPr>
                                <a:rPr lang="en-US" i="1" kern="0">
                                  <a:latin typeface="Cambria Math" panose="02040503050406030204" pitchFamily="18" charset="0"/>
                                </a:rPr>
                              </m:ctrlPr>
                            </m:limLowPr>
                            <m:e>
                              <m:r>
                                <m:rPr>
                                  <m:nor/>
                                </m:rPr>
                                <a:rPr lang="en-US" kern="0">
                                  <a:latin typeface="Cambria Math" panose="02040503050406030204" pitchFamily="18" charset="0"/>
                                </a:rPr>
                                <m:t>argmin</m:t>
                              </m:r>
                            </m:e>
                            <m:lim>
                              <m:r>
                                <a:rPr lang="en-US" i="1" kern="0" smtClean="0">
                                  <a:solidFill>
                                    <a:srgbClr val="FF0000"/>
                                  </a:solidFill>
                                  <a:latin typeface="Cambria Math" panose="02040503050406030204" pitchFamily="18" charset="0"/>
                                </a:rPr>
                                <m:t>𝑋</m:t>
                              </m:r>
                              <m:r>
                                <a:rPr lang="en-US" i="1" kern="0">
                                  <a:latin typeface="Cambria Math" panose="02040503050406030204" pitchFamily="18" charset="0"/>
                                </a:rPr>
                                <m:t>,</m:t>
                              </m:r>
                              <m:r>
                                <a:rPr lang="en-US" i="1" kern="0" smtClean="0">
                                  <a:solidFill>
                                    <a:srgbClr val="3399FF"/>
                                  </a:solidFill>
                                  <a:latin typeface="Cambria Math" panose="02040503050406030204" pitchFamily="18" charset="0"/>
                                </a:rPr>
                                <m:t>𝑍</m:t>
                              </m:r>
                            </m:lim>
                          </m:limLow>
                        </m:fName>
                        <m:e>
                          <m:nary>
                            <m:naryPr>
                              <m:chr m:val="∑"/>
                              <m:supHide m:val="on"/>
                              <m:ctrlPr>
                                <a:rPr lang="en-US" i="1" kern="0">
                                  <a:latin typeface="Cambria Math" panose="02040503050406030204" pitchFamily="18" charset="0"/>
                                </a:rPr>
                              </m:ctrlPr>
                            </m:naryPr>
                            <m:sub>
                              <m:r>
                                <m:rPr>
                                  <m:brk m:alnAt="7"/>
                                </m:rPr>
                                <a:rPr lang="en-US" i="1" kern="0">
                                  <a:latin typeface="Cambria Math" panose="02040503050406030204" pitchFamily="18" charset="0"/>
                                </a:rPr>
                                <m:t>𝑘</m:t>
                              </m:r>
                              <m:r>
                                <a:rPr lang="en-US" i="1" kern="0">
                                  <a:latin typeface="Cambria Math" panose="02040503050406030204" pitchFamily="18" charset="0"/>
                                </a:rPr>
                                <m:t>𝑛</m:t>
                              </m:r>
                            </m:sub>
                            <m:sup/>
                            <m:e>
                              <m:sSup>
                                <m:sSupPr>
                                  <m:ctrlPr>
                                    <a:rPr lang="en-US" i="1" kern="0">
                                      <a:latin typeface="Cambria Math" panose="02040503050406030204" pitchFamily="18" charset="0"/>
                                    </a:rPr>
                                  </m:ctrlPr>
                                </m:sSupPr>
                                <m:e>
                                  <m:d>
                                    <m:dPr>
                                      <m:ctrlPr>
                                        <a:rPr lang="el-GR" i="1" kern="0">
                                          <a:latin typeface="Cambria Math" panose="02040503050406030204" pitchFamily="18" charset="0"/>
                                        </a:rPr>
                                      </m:ctrlPr>
                                    </m:dPr>
                                    <m:e>
                                      <m:sSub>
                                        <m:sSubPr>
                                          <m:ctrlPr>
                                            <a:rPr lang="en-US" i="1" kern="0">
                                              <a:latin typeface="Cambria Math" panose="02040503050406030204" pitchFamily="18" charset="0"/>
                                            </a:rPr>
                                          </m:ctrlPr>
                                        </m:sSubPr>
                                        <m:e>
                                          <m:r>
                                            <a:rPr lang="en-US" i="1" kern="0">
                                              <a:latin typeface="Cambria Math" panose="02040503050406030204" pitchFamily="18" charset="0"/>
                                            </a:rPr>
                                            <m:t>𝑥</m:t>
                                          </m:r>
                                        </m:e>
                                        <m:sub>
                                          <m:r>
                                            <a:rPr lang="en-US" i="1" kern="0">
                                              <a:latin typeface="Cambria Math" panose="02040503050406030204" pitchFamily="18" charset="0"/>
                                            </a:rPr>
                                            <m:t>𝑘𝑛</m:t>
                                          </m:r>
                                        </m:sub>
                                      </m:sSub>
                                      <m:r>
                                        <a:rPr lang="en-US" i="1" kern="0">
                                          <a:latin typeface="Cambria Math" panose="02040503050406030204" pitchFamily="18" charset="0"/>
                                        </a:rPr>
                                        <m:t>−</m:t>
                                      </m:r>
                                      <m:sSub>
                                        <m:sSubPr>
                                          <m:ctrlPr>
                                            <a:rPr lang="en-US" i="1" kern="0">
                                              <a:latin typeface="Cambria Math" panose="02040503050406030204" pitchFamily="18" charset="0"/>
                                            </a:rPr>
                                          </m:ctrlPr>
                                        </m:sSubPr>
                                        <m:e>
                                          <m:acc>
                                            <m:accPr>
                                              <m:chr m:val="̂"/>
                                              <m:ctrlPr>
                                                <a:rPr lang="en-US" i="1" kern="0">
                                                  <a:latin typeface="Cambria Math" panose="02040503050406030204" pitchFamily="18" charset="0"/>
                                                </a:rPr>
                                              </m:ctrlPr>
                                            </m:accPr>
                                            <m:e>
                                              <m:r>
                                                <a:rPr lang="en-US" i="1" kern="0">
                                                  <a:latin typeface="Cambria Math" panose="02040503050406030204" pitchFamily="18" charset="0"/>
                                                </a:rPr>
                                                <m:t>𝑥</m:t>
                                              </m:r>
                                            </m:e>
                                          </m:acc>
                                        </m:e>
                                        <m:sub>
                                          <m:r>
                                            <a:rPr lang="en-US" i="1" kern="0">
                                              <a:latin typeface="Cambria Math" panose="02040503050406030204" pitchFamily="18" charset="0"/>
                                            </a:rPr>
                                            <m:t>𝑘𝑛</m:t>
                                          </m:r>
                                        </m:sub>
                                      </m:sSub>
                                    </m:e>
                                  </m:d>
                                </m:e>
                                <m:sup>
                                  <m:r>
                                    <a:rPr lang="en-US" i="1" kern="0">
                                      <a:latin typeface="Cambria Math" panose="02040503050406030204" pitchFamily="18" charset="0"/>
                                    </a:rPr>
                                    <m:t>2</m:t>
                                  </m:r>
                                </m:sup>
                              </m:sSup>
                            </m:e>
                          </m:nary>
                        </m:e>
                      </m:func>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416938" y="1217798"/>
                <a:ext cx="4256550" cy="988540"/>
              </a:xfrm>
              <a:prstGeom prst="rect">
                <a:avLst/>
              </a:prstGeom>
              <a:blipFill rotWithShape="0">
                <a:blip r:embed="rId16"/>
                <a:stretch>
                  <a:fillRect/>
                </a:stretch>
              </a:blipFill>
            </p:spPr>
            <p:txBody>
              <a:bodyPr/>
              <a:lstStyle/>
              <a:p>
                <a:r>
                  <a:rPr lang="en-US">
                    <a:noFill/>
                  </a:rPr>
                  <a:t> </a:t>
                </a:r>
              </a:p>
            </p:txBody>
          </p:sp>
        </mc:Fallback>
      </mc:AlternateContent>
      <p:sp>
        <p:nvSpPr>
          <p:cNvPr id="18" name="Footer Placeholder 17"/>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3741713136"/>
      </p:ext>
    </p:extLst>
  </p:cSld>
  <p:clrMapOvr>
    <a:masterClrMapping/>
  </p:clrMapOvr>
  <mc:AlternateContent xmlns:mc="http://schemas.openxmlformats.org/markup-compatibility/2006" xmlns:p14="http://schemas.microsoft.com/office/powerpoint/2010/main">
    <mc:Choice Requires="p14">
      <p:transition spd="slow" p14:dur="2000" advTm="13299"/>
    </mc:Choice>
    <mc:Fallback xmlns="">
      <p:transition spd="slow" advTm="132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9" grpId="0"/>
      <p:bldP spid="53" grpId="0"/>
      <p:bldP spid="59" grpId="0"/>
      <p:bldP spid="54" grpId="0"/>
      <p:bldP spid="57"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0504" y="1668799"/>
            <a:ext cx="851439" cy="6840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anose="020F0502020204030204" pitchFamily="34" charset="0"/>
              </a:rPr>
              <a:t>V</a:t>
            </a:r>
            <a:r>
              <a:rPr lang="en-US" sz="1800" dirty="0" smtClean="0">
                <a:latin typeface="Calibri" panose="020F0502020204030204" pitchFamily="34" charset="0"/>
              </a:rPr>
              <a:t>O</a:t>
            </a:r>
          </a:p>
          <a:p>
            <a:pPr marL="0" marR="0" indent="0" algn="ctr" defTabSz="914400" rtl="0" eaLnBrk="0" fontAlgn="base" latinLnBrk="0" hangingPunct="0">
              <a:lnSpc>
                <a:spcPct val="100000"/>
              </a:lnSpc>
              <a:spcBef>
                <a:spcPct val="0"/>
              </a:spcBef>
              <a:spcAft>
                <a:spcPct val="0"/>
              </a:spcAft>
              <a:buClrTx/>
              <a:buSzTx/>
              <a:buFontTx/>
              <a:buNone/>
              <a:tabLst/>
            </a:pPr>
            <a:r>
              <a:rPr lang="en-US" sz="1800" dirty="0" smtClean="0">
                <a:latin typeface="Calibri" panose="020F0502020204030204" pitchFamily="34" charset="0"/>
              </a:rPr>
              <a:t>SLAM</a:t>
            </a:r>
            <a:endParaRPr kumimoji="0" lang="en-US" sz="1800" b="0" i="0" u="none" strike="noStrike" cap="none" normalizeH="0" baseline="0" dirty="0" smtClean="0">
              <a:ln>
                <a:noFill/>
              </a:ln>
              <a:solidFill>
                <a:schemeClr val="tx1"/>
              </a:solidFill>
              <a:effectLst/>
              <a:latin typeface="Calibri" panose="020F0502020204030204" pitchFamily="34" charset="0"/>
            </a:endParaRPr>
          </a:p>
        </p:txBody>
      </p:sp>
      <p:sp>
        <p:nvSpPr>
          <p:cNvPr id="9" name="Right Arrow 8"/>
          <p:cNvSpPr/>
          <p:nvPr/>
        </p:nvSpPr>
        <p:spPr bwMode="auto">
          <a:xfrm>
            <a:off x="3309465" y="1876468"/>
            <a:ext cx="558062" cy="288032"/>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 name="Right Arrow 10"/>
          <p:cNvSpPr/>
          <p:nvPr/>
        </p:nvSpPr>
        <p:spPr bwMode="auto">
          <a:xfrm>
            <a:off x="5258379" y="4244221"/>
            <a:ext cx="558062" cy="288032"/>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nvGrpSpPr>
          <p:cNvPr id="31" name="Group 30"/>
          <p:cNvGrpSpPr/>
          <p:nvPr/>
        </p:nvGrpSpPr>
        <p:grpSpPr>
          <a:xfrm>
            <a:off x="5911789" y="3976230"/>
            <a:ext cx="1190350" cy="767221"/>
            <a:chOff x="4215003" y="1290185"/>
            <a:chExt cx="1190350" cy="767221"/>
          </a:xfrm>
        </p:grpSpPr>
        <p:sp>
          <p:nvSpPr>
            <p:cNvPr id="15" name="Freeform 14"/>
            <p:cNvSpPr/>
            <p:nvPr/>
          </p:nvSpPr>
          <p:spPr bwMode="auto">
            <a:xfrm>
              <a:off x="4333846" y="1346979"/>
              <a:ext cx="946311" cy="710427"/>
            </a:xfrm>
            <a:custGeom>
              <a:avLst/>
              <a:gdLst>
                <a:gd name="connsiteX0" fmla="*/ 0 w 946311"/>
                <a:gd name="connsiteY0" fmla="*/ 649467 h 710427"/>
                <a:gd name="connsiteX1" fmla="*/ 236220 w 946311"/>
                <a:gd name="connsiteY1" fmla="*/ 39867 h 710427"/>
                <a:gd name="connsiteX2" fmla="*/ 716280 w 946311"/>
                <a:gd name="connsiteY2" fmla="*/ 123687 h 710427"/>
                <a:gd name="connsiteX3" fmla="*/ 922020 w 946311"/>
                <a:gd name="connsiteY3" fmla="*/ 649467 h 710427"/>
                <a:gd name="connsiteX4" fmla="*/ 175260 w 946311"/>
                <a:gd name="connsiteY4" fmla="*/ 710427 h 7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311" h="710427">
                  <a:moveTo>
                    <a:pt x="0" y="649467"/>
                  </a:moveTo>
                  <a:cubicBezTo>
                    <a:pt x="58420" y="388482"/>
                    <a:pt x="116840" y="127497"/>
                    <a:pt x="236220" y="39867"/>
                  </a:cubicBezTo>
                  <a:cubicBezTo>
                    <a:pt x="355600" y="-47763"/>
                    <a:pt x="601980" y="22087"/>
                    <a:pt x="716280" y="123687"/>
                  </a:cubicBezTo>
                  <a:cubicBezTo>
                    <a:pt x="830580" y="225287"/>
                    <a:pt x="1012190" y="551677"/>
                    <a:pt x="922020" y="649467"/>
                  </a:cubicBezTo>
                  <a:cubicBezTo>
                    <a:pt x="831850" y="747257"/>
                    <a:pt x="341630" y="687567"/>
                    <a:pt x="175260" y="710427"/>
                  </a:cubicBezTo>
                </a:path>
              </a:pathLst>
            </a:custGeom>
            <a:noFill/>
            <a:ln w="9525" cap="flat" cmpd="sng" algn="ctr">
              <a:solidFill>
                <a:srgbClr val="2A65B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16" name="Oval 15"/>
            <p:cNvSpPr/>
            <p:nvPr/>
          </p:nvSpPr>
          <p:spPr bwMode="auto">
            <a:xfrm>
              <a:off x="4215003" y="176949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7" name="Oval 16"/>
            <p:cNvSpPr/>
            <p:nvPr/>
          </p:nvSpPr>
          <p:spPr bwMode="auto">
            <a:xfrm>
              <a:off x="4448596" y="1849884"/>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8" name="Oval 17"/>
            <p:cNvSpPr/>
            <p:nvPr/>
          </p:nvSpPr>
          <p:spPr bwMode="auto">
            <a:xfrm>
              <a:off x="4484600" y="1647180"/>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9" name="Oval 18"/>
            <p:cNvSpPr/>
            <p:nvPr/>
          </p:nvSpPr>
          <p:spPr bwMode="auto">
            <a:xfrm>
              <a:off x="4326676" y="148516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0" name="Oval 19"/>
            <p:cNvSpPr/>
            <p:nvPr/>
          </p:nvSpPr>
          <p:spPr bwMode="auto">
            <a:xfrm>
              <a:off x="4448596" y="130896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1" name="Oval 20"/>
            <p:cNvSpPr/>
            <p:nvPr/>
          </p:nvSpPr>
          <p:spPr bwMode="auto">
            <a:xfrm>
              <a:off x="5001154" y="1930276"/>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2" name="Oval 21"/>
            <p:cNvSpPr/>
            <p:nvPr/>
          </p:nvSpPr>
          <p:spPr bwMode="auto">
            <a:xfrm>
              <a:off x="4794159" y="1930276"/>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3" name="Oval 22"/>
            <p:cNvSpPr/>
            <p:nvPr/>
          </p:nvSpPr>
          <p:spPr bwMode="auto">
            <a:xfrm>
              <a:off x="4734993" y="1614918"/>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4" name="Oval 23"/>
            <p:cNvSpPr/>
            <p:nvPr/>
          </p:nvSpPr>
          <p:spPr bwMode="auto">
            <a:xfrm>
              <a:off x="5015042" y="1733488"/>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5" name="Oval 24"/>
            <p:cNvSpPr/>
            <p:nvPr/>
          </p:nvSpPr>
          <p:spPr bwMode="auto">
            <a:xfrm>
              <a:off x="4864376" y="1290185"/>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6" name="Oval 25"/>
            <p:cNvSpPr/>
            <p:nvPr/>
          </p:nvSpPr>
          <p:spPr bwMode="auto">
            <a:xfrm>
              <a:off x="5333345" y="1578914"/>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7" name="Oval 26"/>
            <p:cNvSpPr/>
            <p:nvPr/>
          </p:nvSpPr>
          <p:spPr bwMode="auto">
            <a:xfrm>
              <a:off x="4943034" y="151519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29" name="Right Arrow 28"/>
          <p:cNvSpPr/>
          <p:nvPr/>
        </p:nvSpPr>
        <p:spPr bwMode="auto">
          <a:xfrm>
            <a:off x="7125622" y="2980187"/>
            <a:ext cx="558062" cy="288032"/>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0" name="Rectangle 29"/>
          <p:cNvSpPr/>
          <p:nvPr/>
        </p:nvSpPr>
        <p:spPr bwMode="auto">
          <a:xfrm>
            <a:off x="5755911" y="2967967"/>
            <a:ext cx="1287761" cy="396044"/>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anose="020F0502020204030204" pitchFamily="34" charset="0"/>
              </a:rPr>
              <a:t>Evaluation</a:t>
            </a:r>
          </a:p>
        </p:txBody>
      </p:sp>
      <p:grpSp>
        <p:nvGrpSpPr>
          <p:cNvPr id="46" name="Group 45"/>
          <p:cNvGrpSpPr/>
          <p:nvPr/>
        </p:nvGrpSpPr>
        <p:grpSpPr>
          <a:xfrm rot="20858778">
            <a:off x="5890658" y="1171190"/>
            <a:ext cx="1190350" cy="767221"/>
            <a:chOff x="4198984" y="3516883"/>
            <a:chExt cx="1190350" cy="767221"/>
          </a:xfrm>
        </p:grpSpPr>
        <p:sp>
          <p:nvSpPr>
            <p:cNvPr id="33" name="Freeform 32"/>
            <p:cNvSpPr/>
            <p:nvPr/>
          </p:nvSpPr>
          <p:spPr bwMode="auto">
            <a:xfrm>
              <a:off x="4317827" y="3573677"/>
              <a:ext cx="946311" cy="710427"/>
            </a:xfrm>
            <a:custGeom>
              <a:avLst/>
              <a:gdLst>
                <a:gd name="connsiteX0" fmla="*/ 0 w 946311"/>
                <a:gd name="connsiteY0" fmla="*/ 649467 h 710427"/>
                <a:gd name="connsiteX1" fmla="*/ 236220 w 946311"/>
                <a:gd name="connsiteY1" fmla="*/ 39867 h 710427"/>
                <a:gd name="connsiteX2" fmla="*/ 716280 w 946311"/>
                <a:gd name="connsiteY2" fmla="*/ 123687 h 710427"/>
                <a:gd name="connsiteX3" fmla="*/ 922020 w 946311"/>
                <a:gd name="connsiteY3" fmla="*/ 649467 h 710427"/>
                <a:gd name="connsiteX4" fmla="*/ 175260 w 946311"/>
                <a:gd name="connsiteY4" fmla="*/ 710427 h 7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311" h="710427">
                  <a:moveTo>
                    <a:pt x="0" y="649467"/>
                  </a:moveTo>
                  <a:cubicBezTo>
                    <a:pt x="58420" y="388482"/>
                    <a:pt x="116840" y="127497"/>
                    <a:pt x="236220" y="39867"/>
                  </a:cubicBezTo>
                  <a:cubicBezTo>
                    <a:pt x="355600" y="-47763"/>
                    <a:pt x="601980" y="22087"/>
                    <a:pt x="716280" y="123687"/>
                  </a:cubicBezTo>
                  <a:cubicBezTo>
                    <a:pt x="830580" y="225287"/>
                    <a:pt x="1012190" y="551677"/>
                    <a:pt x="922020" y="649467"/>
                  </a:cubicBezTo>
                  <a:cubicBezTo>
                    <a:pt x="831850" y="747257"/>
                    <a:pt x="341630" y="687567"/>
                    <a:pt x="175260" y="710427"/>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34" name="Oval 33"/>
            <p:cNvSpPr/>
            <p:nvPr/>
          </p:nvSpPr>
          <p:spPr bwMode="auto">
            <a:xfrm>
              <a:off x="4198984" y="3996190"/>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5" name="Oval 34"/>
            <p:cNvSpPr/>
            <p:nvPr/>
          </p:nvSpPr>
          <p:spPr bwMode="auto">
            <a:xfrm>
              <a:off x="4432577" y="4076582"/>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6" name="Oval 35"/>
            <p:cNvSpPr/>
            <p:nvPr/>
          </p:nvSpPr>
          <p:spPr bwMode="auto">
            <a:xfrm>
              <a:off x="4468581" y="3873878"/>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7" name="Oval 36"/>
            <p:cNvSpPr/>
            <p:nvPr/>
          </p:nvSpPr>
          <p:spPr bwMode="auto">
            <a:xfrm>
              <a:off x="4310657" y="3711860"/>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8" name="Oval 37"/>
            <p:cNvSpPr/>
            <p:nvPr/>
          </p:nvSpPr>
          <p:spPr bwMode="auto">
            <a:xfrm>
              <a:off x="4432577" y="3535660"/>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9" name="Oval 38"/>
            <p:cNvSpPr/>
            <p:nvPr/>
          </p:nvSpPr>
          <p:spPr bwMode="auto">
            <a:xfrm>
              <a:off x="4985135" y="4156974"/>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0" name="Oval 39"/>
            <p:cNvSpPr/>
            <p:nvPr/>
          </p:nvSpPr>
          <p:spPr bwMode="auto">
            <a:xfrm>
              <a:off x="4778140" y="4156974"/>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1" name="Oval 40"/>
            <p:cNvSpPr/>
            <p:nvPr/>
          </p:nvSpPr>
          <p:spPr bwMode="auto">
            <a:xfrm>
              <a:off x="4718974" y="3841616"/>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2" name="Oval 41"/>
            <p:cNvSpPr/>
            <p:nvPr/>
          </p:nvSpPr>
          <p:spPr bwMode="auto">
            <a:xfrm>
              <a:off x="4999023" y="3960186"/>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3" name="Oval 42"/>
            <p:cNvSpPr/>
            <p:nvPr/>
          </p:nvSpPr>
          <p:spPr bwMode="auto">
            <a:xfrm>
              <a:off x="4848357" y="3516883"/>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4" name="Oval 43"/>
            <p:cNvSpPr/>
            <p:nvPr/>
          </p:nvSpPr>
          <p:spPr bwMode="auto">
            <a:xfrm>
              <a:off x="5317326" y="3805612"/>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5" name="Oval 44"/>
            <p:cNvSpPr/>
            <p:nvPr/>
          </p:nvSpPr>
          <p:spPr bwMode="auto">
            <a:xfrm>
              <a:off x="4927015" y="3741890"/>
              <a:ext cx="72008" cy="72008"/>
            </a:xfrm>
            <a:prstGeom prst="ellips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48" name="Right Arrow 47"/>
          <p:cNvSpPr/>
          <p:nvPr/>
        </p:nvSpPr>
        <p:spPr bwMode="auto">
          <a:xfrm rot="5400000">
            <a:off x="6133547" y="2396818"/>
            <a:ext cx="458801" cy="288032"/>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1662" y="2698745"/>
            <a:ext cx="1128830" cy="850916"/>
          </a:xfrm>
          <a:prstGeom prst="rect">
            <a:avLst/>
          </a:prstGeom>
        </p:spPr>
      </p:pic>
      <p:sp>
        <p:nvSpPr>
          <p:cNvPr id="51" name="Right Arrow 50"/>
          <p:cNvSpPr/>
          <p:nvPr/>
        </p:nvSpPr>
        <p:spPr bwMode="auto">
          <a:xfrm rot="16200000">
            <a:off x="6173779" y="3490652"/>
            <a:ext cx="414525" cy="288032"/>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3" name="TextBox 52"/>
          <p:cNvSpPr txBox="1"/>
          <p:nvPr/>
        </p:nvSpPr>
        <p:spPr>
          <a:xfrm>
            <a:off x="5906440" y="4679444"/>
            <a:ext cx="1219182" cy="307777"/>
          </a:xfrm>
          <a:prstGeom prst="rect">
            <a:avLst/>
          </a:prstGeom>
          <a:noFill/>
        </p:spPr>
        <p:txBody>
          <a:bodyPr wrap="square" rtlCol="0">
            <a:spAutoFit/>
          </a:bodyPr>
          <a:lstStyle/>
          <a:p>
            <a:pPr algn="ctr"/>
            <a:r>
              <a:rPr lang="en-US" sz="1400" dirty="0" smtClean="0">
                <a:latin typeface="Calibri" panose="020F0502020204030204" pitchFamily="34" charset="0"/>
              </a:rPr>
              <a:t>groundtruth</a:t>
            </a:r>
            <a:endParaRPr lang="en-US" sz="1400" dirty="0">
              <a:latin typeface="Calibri" panose="020F0502020204030204" pitchFamily="34" charset="0"/>
            </a:endParaRPr>
          </a:p>
        </p:txBody>
      </p:sp>
      <p:sp>
        <p:nvSpPr>
          <p:cNvPr id="54" name="Title 1"/>
          <p:cNvSpPr>
            <a:spLocks noGrp="1"/>
          </p:cNvSpPr>
          <p:nvPr>
            <p:ph type="title"/>
          </p:nvPr>
        </p:nvSpPr>
        <p:spPr>
          <a:xfrm>
            <a:off x="152400" y="152400"/>
            <a:ext cx="8839200" cy="626522"/>
          </a:xfrm>
        </p:spPr>
        <p:txBody>
          <a:bodyPr/>
          <a:lstStyle/>
          <a:p>
            <a:r>
              <a:rPr lang="en-US" dirty="0" smtClean="0"/>
              <a:t>Recap: Towards Reproducible Experiments</a:t>
            </a:r>
            <a:endParaRPr lang="en-US" dirty="0"/>
          </a:p>
        </p:txBody>
      </p:sp>
      <p:sp>
        <p:nvSpPr>
          <p:cNvPr id="78" name="Rectangle 77"/>
          <p:cNvSpPr/>
          <p:nvPr/>
        </p:nvSpPr>
        <p:spPr bwMode="auto">
          <a:xfrm>
            <a:off x="3599892" y="4031011"/>
            <a:ext cx="1620180" cy="685974"/>
          </a:xfrm>
          <a:prstGeom prst="rect">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smtClean="0">
                <a:latin typeface="Calibri" panose="020F0502020204030204" pitchFamily="34" charset="0"/>
              </a:rPr>
              <a:t>Hand-Eye </a:t>
            </a:r>
          </a:p>
          <a:p>
            <a:pPr marL="0" marR="0" indent="0" algn="ctr" defTabSz="914400" rtl="0" eaLnBrk="0" fontAlgn="base" latinLnBrk="0" hangingPunct="0">
              <a:lnSpc>
                <a:spcPct val="100000"/>
              </a:lnSpc>
              <a:spcBef>
                <a:spcPct val="0"/>
              </a:spcBef>
              <a:spcAft>
                <a:spcPct val="0"/>
              </a:spcAft>
              <a:buClrTx/>
              <a:buSzTx/>
              <a:buFontTx/>
              <a:buNone/>
              <a:tabLst/>
            </a:pPr>
            <a:r>
              <a:rPr lang="en-US" sz="1800" dirty="0" smtClean="0">
                <a:latin typeface="Calibri" panose="020F0502020204030204" pitchFamily="34" charset="0"/>
              </a:rPr>
              <a:t>Transformation</a:t>
            </a:r>
            <a:endParaRPr kumimoji="0" lang="en-US" sz="1800" b="0" i="0" u="none" strike="noStrike" cap="none" normalizeH="0" baseline="0" dirty="0" smtClean="0">
              <a:ln>
                <a:noFill/>
              </a:ln>
              <a:solidFill>
                <a:schemeClr val="tx1"/>
              </a:solidFill>
              <a:effectLst/>
              <a:latin typeface="Calibri" panose="020F0502020204030204" pitchFamily="34" charset="0"/>
            </a:endParaRPr>
          </a:p>
        </p:txBody>
      </p:sp>
      <p:sp>
        <p:nvSpPr>
          <p:cNvPr id="81" name="Right Arrow 80"/>
          <p:cNvSpPr/>
          <p:nvPr/>
        </p:nvSpPr>
        <p:spPr bwMode="auto">
          <a:xfrm>
            <a:off x="5231820" y="1856812"/>
            <a:ext cx="558062" cy="288032"/>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nvGrpSpPr>
          <p:cNvPr id="2" name="Group 1"/>
          <p:cNvGrpSpPr/>
          <p:nvPr/>
        </p:nvGrpSpPr>
        <p:grpSpPr>
          <a:xfrm>
            <a:off x="1944767" y="1497965"/>
            <a:ext cx="1197585" cy="998774"/>
            <a:chOff x="109647" y="966632"/>
            <a:chExt cx="1629460" cy="1358954"/>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420" t="47537" r="15868" b="5625"/>
            <a:stretch/>
          </p:blipFill>
          <p:spPr>
            <a:xfrm>
              <a:off x="109647" y="966632"/>
              <a:ext cx="1019860" cy="749354"/>
            </a:xfrm>
            <a:prstGeom prst="rect">
              <a:avLst/>
            </a:prstGeom>
          </p:spPr>
        </p:pic>
        <p:pic>
          <p:nvPicPr>
            <p:cNvPr id="66" name="Picture 65"/>
            <p:cNvPicPr>
              <a:picLocks noChangeAspect="1"/>
            </p:cNvPicPr>
            <p:nvPr/>
          </p:nvPicPr>
          <p:blipFill rotWithShape="1">
            <a:blip r:embed="rId5" cstate="print">
              <a:extLst>
                <a:ext uri="{28A0092B-C50C-407E-A947-70E740481C1C}">
                  <a14:useLocalDpi xmlns:a14="http://schemas.microsoft.com/office/drawing/2010/main" val="0"/>
                </a:ext>
              </a:extLst>
            </a:blip>
            <a:srcRect l="2420" t="47537" r="15868" b="5625"/>
            <a:stretch/>
          </p:blipFill>
          <p:spPr>
            <a:xfrm>
              <a:off x="262047" y="1119032"/>
              <a:ext cx="1019860" cy="749354"/>
            </a:xfrm>
            <a:prstGeom prst="rect">
              <a:avLst/>
            </a:prstGeom>
          </p:spPr>
        </p:pic>
        <p:pic>
          <p:nvPicPr>
            <p:cNvPr id="67" name="Picture 66"/>
            <p:cNvPicPr>
              <a:picLocks noChangeAspect="1"/>
            </p:cNvPicPr>
            <p:nvPr/>
          </p:nvPicPr>
          <p:blipFill rotWithShape="1">
            <a:blip r:embed="rId5" cstate="print">
              <a:extLst>
                <a:ext uri="{28A0092B-C50C-407E-A947-70E740481C1C}">
                  <a14:useLocalDpi xmlns:a14="http://schemas.microsoft.com/office/drawing/2010/main" val="0"/>
                </a:ext>
              </a:extLst>
            </a:blip>
            <a:srcRect l="2420" t="47537" r="15868" b="5625"/>
            <a:stretch/>
          </p:blipFill>
          <p:spPr>
            <a:xfrm>
              <a:off x="414447" y="1271432"/>
              <a:ext cx="1019860" cy="749354"/>
            </a:xfrm>
            <a:prstGeom prst="rect">
              <a:avLst/>
            </a:prstGeom>
          </p:spPr>
        </p:pic>
        <p:pic>
          <p:nvPicPr>
            <p:cNvPr id="68" name="Picture 67"/>
            <p:cNvPicPr>
              <a:picLocks noChangeAspect="1"/>
            </p:cNvPicPr>
            <p:nvPr/>
          </p:nvPicPr>
          <p:blipFill rotWithShape="1">
            <a:blip r:embed="rId5" cstate="print">
              <a:extLst>
                <a:ext uri="{28A0092B-C50C-407E-A947-70E740481C1C}">
                  <a14:useLocalDpi xmlns:a14="http://schemas.microsoft.com/office/drawing/2010/main" val="0"/>
                </a:ext>
              </a:extLst>
            </a:blip>
            <a:srcRect l="2420" t="47537" r="15868" b="5625"/>
            <a:stretch/>
          </p:blipFill>
          <p:spPr>
            <a:xfrm>
              <a:off x="566847" y="1423832"/>
              <a:ext cx="1019860" cy="749354"/>
            </a:xfrm>
            <a:prstGeom prst="rect">
              <a:avLst/>
            </a:prstGeom>
          </p:spPr>
        </p:pic>
        <p:pic>
          <p:nvPicPr>
            <p:cNvPr id="69" name="Picture 68"/>
            <p:cNvPicPr>
              <a:picLocks noChangeAspect="1"/>
            </p:cNvPicPr>
            <p:nvPr/>
          </p:nvPicPr>
          <p:blipFill rotWithShape="1">
            <a:blip r:embed="rId5" cstate="print">
              <a:extLst>
                <a:ext uri="{28A0092B-C50C-407E-A947-70E740481C1C}">
                  <a14:useLocalDpi xmlns:a14="http://schemas.microsoft.com/office/drawing/2010/main" val="0"/>
                </a:ext>
              </a:extLst>
            </a:blip>
            <a:srcRect l="2420" t="47537" r="15868" b="5625"/>
            <a:stretch/>
          </p:blipFill>
          <p:spPr>
            <a:xfrm>
              <a:off x="719247" y="1576232"/>
              <a:ext cx="1019860" cy="749354"/>
            </a:xfrm>
            <a:prstGeom prst="rect">
              <a:avLst/>
            </a:prstGeom>
          </p:spPr>
        </p:pic>
      </p:grpSp>
      <p:sp>
        <p:nvSpPr>
          <p:cNvPr id="70" name="TextBox 69"/>
          <p:cNvSpPr txBox="1"/>
          <p:nvPr/>
        </p:nvSpPr>
        <p:spPr>
          <a:xfrm>
            <a:off x="6003868" y="1973554"/>
            <a:ext cx="963344" cy="307777"/>
          </a:xfrm>
          <a:prstGeom prst="rect">
            <a:avLst/>
          </a:prstGeom>
          <a:noFill/>
        </p:spPr>
        <p:txBody>
          <a:bodyPr wrap="square" rtlCol="0">
            <a:spAutoFit/>
          </a:bodyPr>
          <a:lstStyle/>
          <a:p>
            <a:r>
              <a:rPr lang="en-US" sz="1400" dirty="0" smtClean="0">
                <a:latin typeface="Calibri" panose="020F0502020204030204" pitchFamily="34" charset="0"/>
              </a:rPr>
              <a:t>estimation</a:t>
            </a:r>
            <a:endParaRPr lang="en-US" sz="1400" dirty="0">
              <a:latin typeface="Calibri" panose="020F0502020204030204" pitchFamily="34" charset="0"/>
            </a:endParaRPr>
          </a:p>
        </p:txBody>
      </p:sp>
      <p:grpSp>
        <p:nvGrpSpPr>
          <p:cNvPr id="10" name="Group 9"/>
          <p:cNvGrpSpPr/>
          <p:nvPr/>
        </p:nvGrpSpPr>
        <p:grpSpPr>
          <a:xfrm>
            <a:off x="0" y="2708920"/>
            <a:ext cx="1716786" cy="1592043"/>
            <a:chOff x="2350577" y="1358933"/>
            <a:chExt cx="4442845" cy="4120024"/>
          </a:xfrm>
        </p:grpSpPr>
        <p:pic>
          <p:nvPicPr>
            <p:cNvPr id="4" name="Picture 3"/>
            <p:cNvPicPr>
              <a:picLocks noChangeAspect="1"/>
            </p:cNvPicPr>
            <p:nvPr/>
          </p:nvPicPr>
          <p:blipFill rotWithShape="1">
            <a:blip r:embed="rId6" cstate="print">
              <a:extLst>
                <a:ext uri="{28A0092B-C50C-407E-A947-70E740481C1C}">
                  <a14:useLocalDpi xmlns:a14="http://schemas.microsoft.com/office/drawing/2010/main" val="0"/>
                </a:ext>
              </a:extLst>
            </a:blip>
            <a:srcRect t="-490"/>
            <a:stretch/>
          </p:blipFill>
          <p:spPr>
            <a:xfrm>
              <a:off x="2350577" y="1358933"/>
              <a:ext cx="4442845" cy="4120024"/>
            </a:xfrm>
            <a:prstGeom prst="rect">
              <a:avLst/>
            </a:prstGeom>
          </p:spPr>
        </p:pic>
        <p:sp>
          <p:nvSpPr>
            <p:cNvPr id="5" name="Rectangle 4"/>
            <p:cNvSpPr/>
            <p:nvPr/>
          </p:nvSpPr>
          <p:spPr bwMode="auto">
            <a:xfrm>
              <a:off x="2356263" y="1879450"/>
              <a:ext cx="998508" cy="3280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72" name="Right Arrow 71"/>
          <p:cNvSpPr/>
          <p:nvPr/>
        </p:nvSpPr>
        <p:spPr bwMode="auto">
          <a:xfrm>
            <a:off x="2980263" y="4235479"/>
            <a:ext cx="558062" cy="288032"/>
          </a:xfrm>
          <a:prstGeom prst="righ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 name="Freeform 11"/>
          <p:cNvSpPr/>
          <p:nvPr/>
        </p:nvSpPr>
        <p:spPr bwMode="auto">
          <a:xfrm>
            <a:off x="921794" y="1904426"/>
            <a:ext cx="948258" cy="1005630"/>
          </a:xfrm>
          <a:custGeom>
            <a:avLst/>
            <a:gdLst>
              <a:gd name="connsiteX0" fmla="*/ 0 w 742520"/>
              <a:gd name="connsiteY0" fmla="*/ 928150 h 928150"/>
              <a:gd name="connsiteX1" fmla="*/ 192505 w 742520"/>
              <a:gd name="connsiteY1" fmla="*/ 185630 h 928150"/>
              <a:gd name="connsiteX2" fmla="*/ 742520 w 742520"/>
              <a:gd name="connsiteY2" fmla="*/ 0 h 928150"/>
            </a:gdLst>
            <a:ahLst/>
            <a:cxnLst>
              <a:cxn ang="0">
                <a:pos x="connsiteX0" y="connsiteY0"/>
              </a:cxn>
              <a:cxn ang="0">
                <a:pos x="connsiteX1" y="connsiteY1"/>
              </a:cxn>
              <a:cxn ang="0">
                <a:pos x="connsiteX2" y="connsiteY2"/>
              </a:cxn>
            </a:cxnLst>
            <a:rect l="l" t="t" r="r" b="b"/>
            <a:pathLst>
              <a:path w="742520" h="928150">
                <a:moveTo>
                  <a:pt x="0" y="928150"/>
                </a:moveTo>
                <a:cubicBezTo>
                  <a:pt x="34376" y="634236"/>
                  <a:pt x="68752" y="340322"/>
                  <a:pt x="192505" y="185630"/>
                </a:cubicBezTo>
                <a:cubicBezTo>
                  <a:pt x="316258" y="30938"/>
                  <a:pt x="647413" y="30938"/>
                  <a:pt x="742520" y="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4" name="TextBox 13"/>
          <p:cNvSpPr txBox="1"/>
          <p:nvPr/>
        </p:nvSpPr>
        <p:spPr>
          <a:xfrm>
            <a:off x="1436300" y="4046063"/>
            <a:ext cx="1824450"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latin typeface="Calibri" panose="020F0502020204030204" pitchFamily="34" charset="0"/>
              </a:rPr>
              <a:t>GPS positions</a:t>
            </a:r>
          </a:p>
          <a:p>
            <a:pPr marL="171450" indent="-171450">
              <a:buFont typeface="Arial" panose="020B0604020202020204" pitchFamily="34" charset="0"/>
              <a:buChar char="•"/>
            </a:pPr>
            <a:r>
              <a:rPr lang="en-US" sz="1200" dirty="0" smtClean="0">
                <a:latin typeface="Calibri" panose="020F0502020204030204" pitchFamily="34" charset="0"/>
              </a:rPr>
              <a:t>3D laser scan</a:t>
            </a:r>
          </a:p>
          <a:p>
            <a:pPr marL="171450" indent="-171450">
              <a:buFont typeface="Arial" panose="020B0604020202020204" pitchFamily="34" charset="0"/>
              <a:buChar char="•"/>
            </a:pPr>
            <a:r>
              <a:rPr lang="en-US" sz="1200" dirty="0" smtClean="0">
                <a:latin typeface="Calibri" panose="020F0502020204030204" pitchFamily="34" charset="0"/>
              </a:rPr>
              <a:t>Motion capture poses</a:t>
            </a:r>
          </a:p>
          <a:p>
            <a:pPr marL="171450" indent="-171450">
              <a:buFont typeface="Arial" panose="020B0604020202020204" pitchFamily="34" charset="0"/>
              <a:buChar char="•"/>
            </a:pPr>
            <a:r>
              <a:rPr lang="en-US" sz="1200" dirty="0" smtClean="0">
                <a:latin typeface="Calibri" panose="020F0502020204030204" pitchFamily="34" charset="0"/>
              </a:rPr>
              <a:t>……</a:t>
            </a:r>
            <a:endParaRPr lang="en-US" sz="1200" dirty="0">
              <a:latin typeface="Calibri" panose="020F0502020204030204" pitchFamily="34" charset="0"/>
            </a:endParaRPr>
          </a:p>
        </p:txBody>
      </p:sp>
      <p:sp>
        <p:nvSpPr>
          <p:cNvPr id="32" name="Freeform 31"/>
          <p:cNvSpPr/>
          <p:nvPr/>
        </p:nvSpPr>
        <p:spPr bwMode="auto">
          <a:xfrm>
            <a:off x="1746298" y="2921955"/>
            <a:ext cx="486902" cy="1155031"/>
          </a:xfrm>
          <a:custGeom>
            <a:avLst/>
            <a:gdLst>
              <a:gd name="connsiteX0" fmla="*/ 0 w 486902"/>
              <a:gd name="connsiteY0" fmla="*/ 0 h 1155031"/>
              <a:gd name="connsiteX1" fmla="*/ 426261 w 486902"/>
              <a:gd name="connsiteY1" fmla="*/ 488138 h 1155031"/>
              <a:gd name="connsiteX2" fmla="*/ 474388 w 486902"/>
              <a:gd name="connsiteY2" fmla="*/ 1155031 h 1155031"/>
            </a:gdLst>
            <a:ahLst/>
            <a:cxnLst>
              <a:cxn ang="0">
                <a:pos x="connsiteX0" y="connsiteY0"/>
              </a:cxn>
              <a:cxn ang="0">
                <a:pos x="connsiteX1" y="connsiteY1"/>
              </a:cxn>
              <a:cxn ang="0">
                <a:pos x="connsiteX2" y="connsiteY2"/>
              </a:cxn>
            </a:cxnLst>
            <a:rect l="l" t="t" r="r" b="b"/>
            <a:pathLst>
              <a:path w="486902" h="1155031">
                <a:moveTo>
                  <a:pt x="0" y="0"/>
                </a:moveTo>
                <a:cubicBezTo>
                  <a:pt x="173598" y="147816"/>
                  <a:pt x="347196" y="295633"/>
                  <a:pt x="426261" y="488138"/>
                </a:cubicBezTo>
                <a:cubicBezTo>
                  <a:pt x="505326" y="680643"/>
                  <a:pt x="489857" y="917837"/>
                  <a:pt x="474388" y="1155031"/>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47" name="TextBox 46"/>
          <p:cNvSpPr txBox="1"/>
          <p:nvPr/>
        </p:nvSpPr>
        <p:spPr>
          <a:xfrm>
            <a:off x="3373354" y="4877060"/>
            <a:ext cx="2157720" cy="369332"/>
          </a:xfrm>
          <a:prstGeom prst="rect">
            <a:avLst/>
          </a:prstGeom>
          <a:noFill/>
        </p:spPr>
        <p:txBody>
          <a:bodyPr wrap="square" rtlCol="0">
            <a:spAutoFit/>
          </a:bodyPr>
          <a:lstStyle/>
          <a:p>
            <a:r>
              <a:rPr lang="en-US" sz="1800" dirty="0" smtClean="0">
                <a:solidFill>
                  <a:srgbClr val="FF0000"/>
                </a:solidFill>
                <a:latin typeface="Calibri" panose="020F0502020204030204" pitchFamily="34" charset="0"/>
              </a:rPr>
              <a:t>Hand-Eye Calibration</a:t>
            </a:r>
            <a:endParaRPr lang="en-US" sz="1800" dirty="0">
              <a:solidFill>
                <a:srgbClr val="FF0000"/>
              </a:solidFill>
              <a:latin typeface="Calibri" panose="020F0502020204030204" pitchFamily="34" charset="0"/>
            </a:endParaRPr>
          </a:p>
        </p:txBody>
      </p:sp>
      <p:sp>
        <p:nvSpPr>
          <p:cNvPr id="3" name="Footer Placeholder 2"/>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custDataLst>
      <p:tags r:id="rId1"/>
    </p:custDataLst>
    <p:extLst>
      <p:ext uri="{BB962C8B-B14F-4D97-AF65-F5344CB8AC3E}">
        <p14:creationId xmlns:p14="http://schemas.microsoft.com/office/powerpoint/2010/main" val="3246547585"/>
      </p:ext>
    </p:extLst>
  </p:cSld>
  <p:clrMapOvr>
    <a:masterClrMapping/>
  </p:clrMapOvr>
  <mc:AlternateContent xmlns:mc="http://schemas.openxmlformats.org/markup-compatibility/2006" xmlns:p14="http://schemas.microsoft.com/office/powerpoint/2010/main">
    <mc:Choice Requires="p14">
      <p:transition spd="slow" p14:dur="2000" advTm="79677"/>
    </mc:Choice>
    <mc:Fallback xmlns="">
      <p:transition spd="slow" advTm="796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30">
                                            <p:bg/>
                                          </p:spTgt>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9" presetClass="emph" presetSubtype="0" fill="hold" nodeType="clickEffect">
                                  <p:stCondLst>
                                    <p:cond delay="0"/>
                                  </p:stCondLst>
                                  <p:childTnLst>
                                    <p:animClr clrSpc="rgb" dir="cw">
                                      <p:cBhvr override="childStyle">
                                        <p:cTn id="72" dur="500" fill="hold"/>
                                        <p:tgtEl>
                                          <p:spTgt spid="30">
                                            <p:txEl>
                                              <p:pRg st="0" end="0"/>
                                            </p:txEl>
                                          </p:spTgt>
                                        </p:tgtEl>
                                        <p:attrNameLst>
                                          <p:attrName>style.color</p:attrName>
                                        </p:attrNameLst>
                                      </p:cBhvr>
                                      <p:to>
                                        <a:srgbClr val="FF0000"/>
                                      </p:to>
                                    </p:animClr>
                                    <p:animClr clrSpc="rgb" dir="cw">
                                      <p:cBhvr>
                                        <p:cTn id="73" dur="500" fill="hold"/>
                                        <p:tgtEl>
                                          <p:spTgt spid="30">
                                            <p:txEl>
                                              <p:pRg st="0" end="0"/>
                                            </p:txEl>
                                          </p:spTgt>
                                        </p:tgtEl>
                                        <p:attrNameLst>
                                          <p:attrName>fillcolor</p:attrName>
                                        </p:attrNameLst>
                                      </p:cBhvr>
                                      <p:to>
                                        <a:srgbClr val="FF0000"/>
                                      </p:to>
                                    </p:animClr>
                                    <p:set>
                                      <p:cBhvr>
                                        <p:cTn id="74" dur="500" fill="hold"/>
                                        <p:tgtEl>
                                          <p:spTgt spid="30">
                                            <p:txEl>
                                              <p:pRg st="0" end="0"/>
                                            </p:txEl>
                                          </p:spTgt>
                                        </p:tgtEl>
                                        <p:attrNameLst>
                                          <p:attrName>fill.type</p:attrName>
                                        </p:attrNameLst>
                                      </p:cBhvr>
                                      <p:to>
                                        <p:strVal val="solid"/>
                                      </p:to>
                                    </p:set>
                                    <p:set>
                                      <p:cBhvr>
                                        <p:cTn id="75" dur="500" fill="hold"/>
                                        <p:tgtEl>
                                          <p:spTgt spid="3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29" grpId="0" animBg="1"/>
      <p:bldP spid="30" grpId="0" animBg="1"/>
      <p:bldP spid="30" grpId="1" build="allAtOnce" animBg="1"/>
      <p:bldP spid="48" grpId="0" animBg="1"/>
      <p:bldP spid="51" grpId="0" animBg="1"/>
      <p:bldP spid="53" grpId="0"/>
      <p:bldP spid="78" grpId="0" animBg="1"/>
      <p:bldP spid="81" grpId="0" animBg="1"/>
      <p:bldP spid="70" grpId="0"/>
      <p:bldP spid="72" grpId="0" animBg="1"/>
      <p:bldP spid="12" grpId="0" animBg="1"/>
      <p:bldP spid="14" grpId="0"/>
      <p:bldP spid="32" grpId="0" animBg="1"/>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8673" y="3104964"/>
            <a:ext cx="5886654" cy="648072"/>
          </a:xfrm>
        </p:spPr>
        <p:txBody>
          <a:bodyPr/>
          <a:lstStyle/>
          <a:p>
            <a:pPr marL="0" indent="0">
              <a:buNone/>
            </a:pPr>
            <a:r>
              <a:rPr lang="en-US" sz="3200" dirty="0" smtClean="0"/>
              <a:t>What if we have no groundtruth?</a:t>
            </a:r>
            <a:endParaRPr lang="en-US" sz="3200" dirty="0"/>
          </a:p>
        </p:txBody>
      </p:sp>
      <p:sp>
        <p:nvSpPr>
          <p:cNvPr id="2" name="Footer Placeholder 1"/>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3422223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Structure Consistency</a:t>
            </a:r>
            <a:endParaRPr lang="en-US" dirty="0"/>
          </a:p>
        </p:txBody>
      </p:sp>
      <p:sp>
        <p:nvSpPr>
          <p:cNvPr id="5" name="Content Placeholder 4"/>
          <p:cNvSpPr>
            <a:spLocks noGrp="1"/>
          </p:cNvSpPr>
          <p:nvPr>
            <p:ph idx="1"/>
          </p:nvPr>
        </p:nvSpPr>
        <p:spPr>
          <a:xfrm>
            <a:off x="183931" y="692697"/>
            <a:ext cx="8836025" cy="540060"/>
          </a:xfrm>
        </p:spPr>
        <p:txBody>
          <a:bodyPr/>
          <a:lstStyle/>
          <a:p>
            <a:r>
              <a:rPr lang="en-US" dirty="0" smtClean="0"/>
              <a:t>Revisit the same place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540" y="1196753"/>
            <a:ext cx="3916071" cy="2433647"/>
          </a:xfrm>
          <a:prstGeom prst="rect">
            <a:avLst/>
          </a:prstGeom>
        </p:spPr>
      </p:pic>
      <p:sp>
        <p:nvSpPr>
          <p:cNvPr id="6" name="Content Placeholder 4"/>
          <p:cNvSpPr txBox="1">
            <a:spLocks/>
          </p:cNvSpPr>
          <p:nvPr/>
        </p:nvSpPr>
        <p:spPr>
          <a:xfrm>
            <a:off x="183931" y="3933056"/>
            <a:ext cx="8836025" cy="540060"/>
          </a:xfrm>
          <a:prstGeom prst="rect">
            <a:avLst/>
          </a:prstGeom>
        </p:spPr>
        <p:txBody>
          <a:bodyPr/>
          <a:lstStyle>
            <a:lvl1pPr marL="342900" indent="-342900" algn="l" rtl="0" eaLnBrk="0" fontAlgn="base" hangingPunct="0">
              <a:lnSpc>
                <a:spcPct val="100000"/>
              </a:lnSpc>
              <a:spcBef>
                <a:spcPts val="800"/>
              </a:spcBef>
              <a:spcAft>
                <a:spcPts val="600"/>
              </a:spcAft>
              <a:buClrTx/>
              <a:buSzPct val="110000"/>
              <a:buFont typeface="Wingdings" pitchFamily="2" charset="2"/>
              <a:buChar char="Ø"/>
              <a:defRPr sz="2400">
                <a:solidFill>
                  <a:schemeClr val="tx1"/>
                </a:solidFill>
                <a:latin typeface="Calibri" panose="020F0502020204030204" pitchFamily="34" charset="0"/>
                <a:ea typeface="+mn-ea"/>
                <a:cs typeface="Times" pitchFamily="18" charset="0"/>
              </a:defRPr>
            </a:lvl1pPr>
            <a:lvl2pPr marL="742950" indent="-285750" algn="l" rtl="0" eaLnBrk="0" fontAlgn="base" hangingPunct="0">
              <a:lnSpc>
                <a:spcPct val="100000"/>
              </a:lnSpc>
              <a:spcBef>
                <a:spcPts val="400"/>
              </a:spcBef>
              <a:spcAft>
                <a:spcPts val="600"/>
              </a:spcAft>
              <a:buClrTx/>
              <a:buSzPct val="80000"/>
              <a:buFont typeface="Wingdings" pitchFamily="2" charset="2"/>
              <a:buChar char="§"/>
              <a:defRPr sz="2400">
                <a:solidFill>
                  <a:schemeClr val="tx1"/>
                </a:solidFill>
                <a:latin typeface="Calibri" panose="020F0502020204030204" pitchFamily="34" charset="0"/>
                <a:cs typeface="Times" pitchFamily="18" charset="0"/>
              </a:defRPr>
            </a:lvl2pPr>
            <a:lvl3pPr marL="1143000" indent="-228600" algn="l" rtl="0" eaLnBrk="0" fontAlgn="base" hangingPunct="0">
              <a:lnSpc>
                <a:spcPct val="100000"/>
              </a:lnSpc>
              <a:spcBef>
                <a:spcPts val="400"/>
              </a:spcBef>
              <a:spcAft>
                <a:spcPts val="600"/>
              </a:spcAft>
              <a:buChar char="-"/>
              <a:defRPr>
                <a:solidFill>
                  <a:schemeClr val="tx1"/>
                </a:solidFill>
                <a:latin typeface="Calibri" panose="020F0502020204030204" pitchFamily="34" charset="0"/>
                <a:cs typeface="Times" pitchFamily="18" charset="0"/>
              </a:defRPr>
            </a:lvl3pPr>
            <a:lvl4pPr marL="1600200" indent="-228600" algn="l" rtl="0" eaLnBrk="0" fontAlgn="base" hangingPunct="0">
              <a:lnSpc>
                <a:spcPct val="100000"/>
              </a:lnSpc>
              <a:spcBef>
                <a:spcPts val="400"/>
              </a:spcBef>
              <a:spcAft>
                <a:spcPts val="600"/>
              </a:spcAft>
              <a:buFont typeface="Times" charset="0"/>
              <a:buChar char="•"/>
              <a:defRPr sz="1400">
                <a:solidFill>
                  <a:schemeClr val="tx1"/>
                </a:solidFill>
                <a:latin typeface="Calibri" panose="020F0502020204030204" pitchFamily="34" charset="0"/>
                <a:cs typeface="Times" pitchFamily="18" charset="0"/>
              </a:defRPr>
            </a:lvl4pPr>
            <a:lvl5pPr marL="2057400" indent="-228600" algn="l" rtl="0" eaLnBrk="0" fontAlgn="base" hangingPunct="0">
              <a:lnSpc>
                <a:spcPct val="100000"/>
              </a:lnSpc>
              <a:spcBef>
                <a:spcPct val="20000"/>
              </a:spcBef>
              <a:spcAft>
                <a:spcPts val="600"/>
              </a:spcAft>
              <a:buSzPct val="60000"/>
              <a:buChar char="º"/>
              <a:defRPr>
                <a:solidFill>
                  <a:schemeClr val="tx1"/>
                </a:solidFill>
                <a:latin typeface="Calibri" panose="020F0502020204030204" pitchFamily="34" charset="0"/>
                <a:cs typeface="Times" pitchFamily="18"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a:lstStyle>
          <a:p>
            <a:r>
              <a:rPr lang="en-US" kern="0" dirty="0" smtClean="0"/>
              <a:t>Use prior information of the environment</a:t>
            </a:r>
          </a:p>
          <a:p>
            <a:pPr lvl="1"/>
            <a:r>
              <a:rPr lang="en-US" kern="0" dirty="0" smtClean="0"/>
              <a:t>Planar scenes</a:t>
            </a:r>
          </a:p>
          <a:p>
            <a:pPr lvl="1"/>
            <a:r>
              <a:rPr lang="en-US" kern="0" dirty="0" smtClean="0"/>
              <a:t>Vertical relations</a:t>
            </a:r>
          </a:p>
          <a:p>
            <a:pPr lvl="1"/>
            <a:r>
              <a:rPr lang="en-US" kern="0" dirty="0" smtClean="0"/>
              <a:t>……</a:t>
            </a:r>
          </a:p>
          <a:p>
            <a:pPr lvl="1"/>
            <a:endParaRPr lang="en-US" kern="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1943" y="1196752"/>
            <a:ext cx="4155291" cy="2433647"/>
          </a:xfrm>
          <a:prstGeom prst="rect">
            <a:avLst/>
          </a:prstGeom>
        </p:spPr>
      </p:pic>
      <p:sp>
        <p:nvSpPr>
          <p:cNvPr id="7" name="Rectangle 6"/>
          <p:cNvSpPr/>
          <p:nvPr/>
        </p:nvSpPr>
        <p:spPr>
          <a:xfrm>
            <a:off x="359532" y="3614535"/>
            <a:ext cx="8856984" cy="276999"/>
          </a:xfrm>
          <a:prstGeom prst="rect">
            <a:avLst/>
          </a:prstGeom>
        </p:spPr>
        <p:txBody>
          <a:bodyPr wrap="square">
            <a:spAutoFit/>
          </a:bodyPr>
          <a:lstStyle/>
          <a:p>
            <a:r>
              <a:rPr lang="en-US" sz="1200" dirty="0" smtClean="0">
                <a:solidFill>
                  <a:schemeClr val="bg1">
                    <a:lumMod val="50000"/>
                  </a:schemeClr>
                </a:solidFill>
                <a:latin typeface="Calibri" panose="020F0502020204030204" pitchFamily="34" charset="0"/>
                <a:ea typeface="Microsoft YaHei" panose="020B0503020204020204" pitchFamily="34" charset="-122"/>
              </a:rPr>
              <a:t>Engel et al. </a:t>
            </a:r>
            <a:r>
              <a:rPr lang="en-US" sz="1200" dirty="0">
                <a:solidFill>
                  <a:schemeClr val="bg1">
                    <a:lumMod val="50000"/>
                  </a:schemeClr>
                </a:solidFill>
                <a:latin typeface="Calibri" panose="020F0502020204030204" pitchFamily="34" charset="0"/>
                <a:ea typeface="Microsoft YaHei" panose="020B0503020204020204" pitchFamily="34" charset="-122"/>
              </a:rPr>
              <a:t>"Direct sparse odometry." </a:t>
            </a:r>
            <a:r>
              <a:rPr lang="en-US" sz="1200" dirty="0" err="1">
                <a:solidFill>
                  <a:schemeClr val="bg1">
                    <a:lumMod val="50000"/>
                  </a:schemeClr>
                </a:solidFill>
                <a:latin typeface="Calibri" panose="020F0502020204030204" pitchFamily="34" charset="0"/>
                <a:ea typeface="Microsoft YaHei" panose="020B0503020204020204" pitchFamily="34" charset="-122"/>
              </a:rPr>
              <a:t>arXiv</a:t>
            </a:r>
            <a:r>
              <a:rPr lang="en-US" sz="1200" dirty="0">
                <a:solidFill>
                  <a:schemeClr val="bg1">
                    <a:lumMod val="50000"/>
                  </a:schemeClr>
                </a:solidFill>
                <a:latin typeface="Calibri" panose="020F0502020204030204" pitchFamily="34" charset="0"/>
                <a:ea typeface="Microsoft YaHei" panose="020B0503020204020204" pitchFamily="34" charset="-122"/>
              </a:rPr>
              <a:t> preprint arXiv:1607.02565 (2016).</a:t>
            </a:r>
            <a:endParaRPr lang="en-US" sz="1200" dirty="0">
              <a:solidFill>
                <a:schemeClr val="bg1">
                  <a:lumMod val="50000"/>
                </a:schemeClr>
              </a:solidFill>
              <a:latin typeface="Calibri" panose="020F0502020204030204" pitchFamily="34" charset="0"/>
            </a:endParaRPr>
          </a:p>
        </p:txBody>
      </p:sp>
      <p:sp>
        <p:nvSpPr>
          <p:cNvPr id="8" name="Footer Placeholder 7"/>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4004370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of Quantitative Evaluation</a:t>
            </a:r>
            <a:endParaRPr lang="en-US" dirty="0"/>
          </a:p>
        </p:txBody>
      </p:sp>
      <p:grpSp>
        <p:nvGrpSpPr>
          <p:cNvPr id="4" name="Group 3"/>
          <p:cNvGrpSpPr/>
          <p:nvPr/>
        </p:nvGrpSpPr>
        <p:grpSpPr>
          <a:xfrm>
            <a:off x="3239852" y="4778674"/>
            <a:ext cx="1190350" cy="767221"/>
            <a:chOff x="4215003" y="1290185"/>
            <a:chExt cx="1190350" cy="767221"/>
          </a:xfrm>
        </p:grpSpPr>
        <p:sp>
          <p:nvSpPr>
            <p:cNvPr id="5" name="Freeform 4"/>
            <p:cNvSpPr/>
            <p:nvPr/>
          </p:nvSpPr>
          <p:spPr bwMode="auto">
            <a:xfrm>
              <a:off x="4333846" y="1346979"/>
              <a:ext cx="946311" cy="710427"/>
            </a:xfrm>
            <a:custGeom>
              <a:avLst/>
              <a:gdLst>
                <a:gd name="connsiteX0" fmla="*/ 0 w 946311"/>
                <a:gd name="connsiteY0" fmla="*/ 649467 h 710427"/>
                <a:gd name="connsiteX1" fmla="*/ 236220 w 946311"/>
                <a:gd name="connsiteY1" fmla="*/ 39867 h 710427"/>
                <a:gd name="connsiteX2" fmla="*/ 716280 w 946311"/>
                <a:gd name="connsiteY2" fmla="*/ 123687 h 710427"/>
                <a:gd name="connsiteX3" fmla="*/ 922020 w 946311"/>
                <a:gd name="connsiteY3" fmla="*/ 649467 h 710427"/>
                <a:gd name="connsiteX4" fmla="*/ 175260 w 946311"/>
                <a:gd name="connsiteY4" fmla="*/ 710427 h 7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311" h="710427">
                  <a:moveTo>
                    <a:pt x="0" y="649467"/>
                  </a:moveTo>
                  <a:cubicBezTo>
                    <a:pt x="58420" y="388482"/>
                    <a:pt x="116840" y="127497"/>
                    <a:pt x="236220" y="39867"/>
                  </a:cubicBezTo>
                  <a:cubicBezTo>
                    <a:pt x="355600" y="-47763"/>
                    <a:pt x="601980" y="22087"/>
                    <a:pt x="716280" y="123687"/>
                  </a:cubicBezTo>
                  <a:cubicBezTo>
                    <a:pt x="830580" y="225287"/>
                    <a:pt x="1012190" y="551677"/>
                    <a:pt x="922020" y="649467"/>
                  </a:cubicBezTo>
                  <a:cubicBezTo>
                    <a:pt x="831850" y="747257"/>
                    <a:pt x="341630" y="687567"/>
                    <a:pt x="175260" y="710427"/>
                  </a:cubicBezTo>
                </a:path>
              </a:pathLst>
            </a:cu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6" name="Oval 5"/>
            <p:cNvSpPr/>
            <p:nvPr/>
          </p:nvSpPr>
          <p:spPr bwMode="auto">
            <a:xfrm>
              <a:off x="4215003" y="176949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7" name="Oval 6"/>
            <p:cNvSpPr/>
            <p:nvPr/>
          </p:nvSpPr>
          <p:spPr bwMode="auto">
            <a:xfrm>
              <a:off x="4448596" y="1849884"/>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 name="Oval 7"/>
            <p:cNvSpPr/>
            <p:nvPr/>
          </p:nvSpPr>
          <p:spPr bwMode="auto">
            <a:xfrm>
              <a:off x="4484600" y="1647180"/>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9" name="Oval 8"/>
            <p:cNvSpPr/>
            <p:nvPr/>
          </p:nvSpPr>
          <p:spPr bwMode="auto">
            <a:xfrm>
              <a:off x="4326676" y="148516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0" name="Oval 9"/>
            <p:cNvSpPr/>
            <p:nvPr/>
          </p:nvSpPr>
          <p:spPr bwMode="auto">
            <a:xfrm>
              <a:off x="4448596" y="130896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 name="Oval 10"/>
            <p:cNvSpPr/>
            <p:nvPr/>
          </p:nvSpPr>
          <p:spPr bwMode="auto">
            <a:xfrm>
              <a:off x="5001154" y="1930276"/>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 name="Oval 11"/>
            <p:cNvSpPr/>
            <p:nvPr/>
          </p:nvSpPr>
          <p:spPr bwMode="auto">
            <a:xfrm>
              <a:off x="4794159" y="1930276"/>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3" name="Oval 12"/>
            <p:cNvSpPr/>
            <p:nvPr/>
          </p:nvSpPr>
          <p:spPr bwMode="auto">
            <a:xfrm>
              <a:off x="4734993" y="1614918"/>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4" name="Oval 13"/>
            <p:cNvSpPr/>
            <p:nvPr/>
          </p:nvSpPr>
          <p:spPr bwMode="auto">
            <a:xfrm>
              <a:off x="5015042" y="1733488"/>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5" name="Oval 14"/>
            <p:cNvSpPr/>
            <p:nvPr/>
          </p:nvSpPr>
          <p:spPr bwMode="auto">
            <a:xfrm>
              <a:off x="4864376" y="1290185"/>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6" name="Oval 15"/>
            <p:cNvSpPr/>
            <p:nvPr/>
          </p:nvSpPr>
          <p:spPr bwMode="auto">
            <a:xfrm>
              <a:off x="5333345" y="1578914"/>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7" name="Oval 16"/>
            <p:cNvSpPr/>
            <p:nvPr/>
          </p:nvSpPr>
          <p:spPr bwMode="auto">
            <a:xfrm>
              <a:off x="4943034" y="1515192"/>
              <a:ext cx="72008" cy="72008"/>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53" name="Group 52"/>
          <p:cNvGrpSpPr/>
          <p:nvPr/>
        </p:nvGrpSpPr>
        <p:grpSpPr>
          <a:xfrm>
            <a:off x="864162" y="4375283"/>
            <a:ext cx="1349395" cy="1664788"/>
            <a:chOff x="1063857" y="4108686"/>
            <a:chExt cx="1041114" cy="1284453"/>
          </a:xfrm>
        </p:grpSpPr>
        <p:sp>
          <p:nvSpPr>
            <p:cNvPr id="19" name="Freeform 18"/>
            <p:cNvSpPr/>
            <p:nvPr/>
          </p:nvSpPr>
          <p:spPr bwMode="auto">
            <a:xfrm rot="17583966">
              <a:off x="1085439" y="4251444"/>
              <a:ext cx="1145417" cy="859902"/>
            </a:xfrm>
            <a:custGeom>
              <a:avLst/>
              <a:gdLst>
                <a:gd name="connsiteX0" fmla="*/ 0 w 946311"/>
                <a:gd name="connsiteY0" fmla="*/ 649467 h 710427"/>
                <a:gd name="connsiteX1" fmla="*/ 236220 w 946311"/>
                <a:gd name="connsiteY1" fmla="*/ 39867 h 710427"/>
                <a:gd name="connsiteX2" fmla="*/ 716280 w 946311"/>
                <a:gd name="connsiteY2" fmla="*/ 123687 h 710427"/>
                <a:gd name="connsiteX3" fmla="*/ 922020 w 946311"/>
                <a:gd name="connsiteY3" fmla="*/ 649467 h 710427"/>
                <a:gd name="connsiteX4" fmla="*/ 175260 w 946311"/>
                <a:gd name="connsiteY4" fmla="*/ 710427 h 7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311" h="710427">
                  <a:moveTo>
                    <a:pt x="0" y="649467"/>
                  </a:moveTo>
                  <a:cubicBezTo>
                    <a:pt x="58420" y="388482"/>
                    <a:pt x="116840" y="127497"/>
                    <a:pt x="236220" y="39867"/>
                  </a:cubicBezTo>
                  <a:cubicBezTo>
                    <a:pt x="355600" y="-47763"/>
                    <a:pt x="601980" y="22087"/>
                    <a:pt x="716280" y="123687"/>
                  </a:cubicBezTo>
                  <a:cubicBezTo>
                    <a:pt x="830580" y="225287"/>
                    <a:pt x="1012190" y="551677"/>
                    <a:pt x="922020" y="649467"/>
                  </a:cubicBezTo>
                  <a:cubicBezTo>
                    <a:pt x="831850" y="747257"/>
                    <a:pt x="341630" y="687567"/>
                    <a:pt x="175260" y="710427"/>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20" name="Oval 19"/>
            <p:cNvSpPr/>
            <p:nvPr/>
          </p:nvSpPr>
          <p:spPr bwMode="auto">
            <a:xfrm rot="17583966">
              <a:off x="1465943" y="5305980"/>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1" name="Oval 20"/>
            <p:cNvSpPr/>
            <p:nvPr/>
          </p:nvSpPr>
          <p:spPr bwMode="auto">
            <a:xfrm rot="17583966">
              <a:off x="1666246" y="5083967"/>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2" name="Oval 21"/>
            <p:cNvSpPr/>
            <p:nvPr/>
          </p:nvSpPr>
          <p:spPr bwMode="auto">
            <a:xfrm rot="17583966">
              <a:off x="1457582" y="4947744"/>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3" name="Oval 22"/>
            <p:cNvSpPr/>
            <p:nvPr/>
          </p:nvSpPr>
          <p:spPr bwMode="auto">
            <a:xfrm rot="17583966">
              <a:off x="1202262" y="5046780"/>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4" name="Oval 23"/>
            <p:cNvSpPr/>
            <p:nvPr/>
          </p:nvSpPr>
          <p:spPr bwMode="auto">
            <a:xfrm rot="17583966">
              <a:off x="1063857" y="4827447"/>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5" name="Oval 24"/>
            <p:cNvSpPr/>
            <p:nvPr/>
          </p:nvSpPr>
          <p:spPr bwMode="auto">
            <a:xfrm rot="17583966">
              <a:off x="2017812" y="4506743"/>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6" name="Oval 25"/>
            <p:cNvSpPr/>
            <p:nvPr/>
          </p:nvSpPr>
          <p:spPr bwMode="auto">
            <a:xfrm rot="17583966">
              <a:off x="1919649" y="4737260"/>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7" name="Oval 26"/>
            <p:cNvSpPr/>
            <p:nvPr/>
          </p:nvSpPr>
          <p:spPr bwMode="auto">
            <a:xfrm rot="17583966">
              <a:off x="1540397" y="4653598"/>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8" name="Oval 27"/>
            <p:cNvSpPr/>
            <p:nvPr/>
          </p:nvSpPr>
          <p:spPr bwMode="auto">
            <a:xfrm rot="17583966">
              <a:off x="1805248" y="4397955"/>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9" name="Oval 28"/>
            <p:cNvSpPr/>
            <p:nvPr/>
          </p:nvSpPr>
          <p:spPr bwMode="auto">
            <a:xfrm rot="17583966">
              <a:off x="1240120" y="4355515"/>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1" name="Oval 30"/>
            <p:cNvSpPr/>
            <p:nvPr/>
          </p:nvSpPr>
          <p:spPr bwMode="auto">
            <a:xfrm rot="17583966">
              <a:off x="1527998" y="4374623"/>
              <a:ext cx="87159" cy="8715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33" name="TextBox 32"/>
          <p:cNvSpPr txBox="1"/>
          <p:nvPr/>
        </p:nvSpPr>
        <p:spPr>
          <a:xfrm>
            <a:off x="251520" y="800708"/>
            <a:ext cx="8172908" cy="2954655"/>
          </a:xfrm>
          <a:prstGeom prst="rect">
            <a:avLst/>
          </a:prstGeom>
          <a:noFill/>
        </p:spPr>
        <p:txBody>
          <a:bodyPr wrap="square" rtlCol="0">
            <a:spAutoFit/>
          </a:bodyPr>
          <a:lstStyle/>
          <a:p>
            <a:pPr>
              <a:lnSpc>
                <a:spcPct val="150000"/>
              </a:lnSpc>
            </a:pPr>
            <a:r>
              <a:rPr lang="en-US" dirty="0" smtClean="0">
                <a:latin typeface="Calibri" panose="020F0502020204030204" pitchFamily="34" charset="0"/>
              </a:rPr>
              <a:t>How can we compare two geometric configurations?</a:t>
            </a:r>
          </a:p>
          <a:p>
            <a:pPr marL="342900" indent="-342900">
              <a:lnSpc>
                <a:spcPct val="150000"/>
              </a:lnSpc>
              <a:buFont typeface="Arial" panose="020B0604020202020204" pitchFamily="34" charset="0"/>
              <a:buChar char="•"/>
            </a:pPr>
            <a:r>
              <a:rPr lang="en-US" sz="2000" dirty="0" smtClean="0">
                <a:latin typeface="Calibri" panose="020F0502020204030204" pitchFamily="34" charset="0"/>
              </a:rPr>
              <a:t>They are expressed in </a:t>
            </a:r>
            <a:r>
              <a:rPr lang="en-US" sz="2000" b="1" dirty="0" smtClean="0">
                <a:latin typeface="Calibri" panose="020F0502020204030204" pitchFamily="34" charset="0"/>
              </a:rPr>
              <a:t>different coordinate frames</a:t>
            </a:r>
            <a:r>
              <a:rPr lang="en-US" sz="2000" dirty="0" smtClean="0">
                <a:latin typeface="Calibri" panose="020F0502020204030204" pitchFamily="34" charset="0"/>
              </a:rPr>
              <a:t>.</a:t>
            </a:r>
          </a:p>
          <a:p>
            <a:pPr marL="800100" lvl="1" indent="-342900">
              <a:lnSpc>
                <a:spcPct val="150000"/>
              </a:lnSpc>
              <a:buFont typeface="Courier New" panose="02070309020205020404" pitchFamily="49" charset="0"/>
              <a:buChar char="o"/>
            </a:pPr>
            <a:r>
              <a:rPr lang="en-US" sz="2000" dirty="0" smtClean="0">
                <a:latin typeface="Calibri" panose="020F0502020204030204" pitchFamily="34" charset="0"/>
              </a:rPr>
              <a:t>VO/SLAM can be initialized in arbitrary frames.</a:t>
            </a:r>
          </a:p>
          <a:p>
            <a:pPr marL="342900" indent="-342900">
              <a:lnSpc>
                <a:spcPct val="150000"/>
              </a:lnSpc>
              <a:buFont typeface="Arial" panose="020B0604020202020204" pitchFamily="34" charset="0"/>
              <a:buChar char="•"/>
            </a:pPr>
            <a:r>
              <a:rPr lang="en-US" sz="2000" dirty="0" smtClean="0">
                <a:latin typeface="Calibri" panose="020F0502020204030204" pitchFamily="34" charset="0"/>
              </a:rPr>
              <a:t>They may be of </a:t>
            </a:r>
            <a:r>
              <a:rPr lang="en-US" sz="2000" b="1" dirty="0" smtClean="0">
                <a:latin typeface="Calibri" panose="020F0502020204030204" pitchFamily="34" charset="0"/>
              </a:rPr>
              <a:t>different scale</a:t>
            </a:r>
            <a:r>
              <a:rPr lang="en-US" sz="2000" dirty="0" smtClean="0">
                <a:latin typeface="Calibri" panose="020F0502020204030204" pitchFamily="34" charset="0"/>
              </a:rPr>
              <a:t>.</a:t>
            </a:r>
          </a:p>
          <a:p>
            <a:pPr marL="800100" lvl="1" indent="-342900">
              <a:lnSpc>
                <a:spcPct val="150000"/>
              </a:lnSpc>
              <a:buFont typeface="Courier New" panose="02070309020205020404" pitchFamily="49" charset="0"/>
              <a:buChar char="o"/>
            </a:pPr>
            <a:r>
              <a:rPr lang="en-US" sz="2000" dirty="0" smtClean="0">
                <a:latin typeface="Calibri" panose="020F0502020204030204" pitchFamily="34" charset="0"/>
              </a:rPr>
              <a:t>Monocular setup</a:t>
            </a:r>
          </a:p>
          <a:p>
            <a:pPr marL="342900" indent="-342900">
              <a:lnSpc>
                <a:spcPct val="150000"/>
              </a:lnSpc>
              <a:buFont typeface="Arial" panose="020B0604020202020204" pitchFamily="34" charset="0"/>
              <a:buChar char="•"/>
            </a:pPr>
            <a:r>
              <a:rPr lang="en-US" sz="2000" dirty="0" smtClean="0">
                <a:latin typeface="Calibri" panose="020F0502020204030204" pitchFamily="34" charset="0"/>
              </a:rPr>
              <a:t>Need to summarize the </a:t>
            </a:r>
            <a:r>
              <a:rPr lang="en-US" sz="2000" b="1" dirty="0" smtClean="0">
                <a:latin typeface="Calibri" panose="020F0502020204030204" pitchFamily="34" charset="0"/>
              </a:rPr>
              <a:t>high dimensional data.</a:t>
            </a:r>
          </a:p>
        </p:txBody>
      </p:sp>
      <p:cxnSp>
        <p:nvCxnSpPr>
          <p:cNvPr id="41" name="Straight Arrow Connector 40"/>
          <p:cNvCxnSpPr>
            <a:stCxn id="16" idx="6"/>
          </p:cNvCxnSpPr>
          <p:nvPr/>
        </p:nvCxnSpPr>
        <p:spPr bwMode="auto">
          <a:xfrm flipV="1">
            <a:off x="4430202" y="4941950"/>
            <a:ext cx="1072382" cy="1614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2" name="TextBox 41"/>
          <p:cNvSpPr txBox="1"/>
          <p:nvPr/>
        </p:nvSpPr>
        <p:spPr>
          <a:xfrm>
            <a:off x="5500342" y="4657008"/>
            <a:ext cx="2040564" cy="523220"/>
          </a:xfrm>
          <a:prstGeom prst="rect">
            <a:avLst/>
          </a:prstGeom>
          <a:noFill/>
        </p:spPr>
        <p:txBody>
          <a:bodyPr wrap="square" rtlCol="0">
            <a:spAutoFit/>
          </a:bodyPr>
          <a:lstStyle/>
          <a:p>
            <a:pPr algn="ctr"/>
            <a:r>
              <a:rPr lang="en-US" sz="1400" dirty="0" smtClean="0">
                <a:latin typeface="Calibri" panose="020F0502020204030204" pitchFamily="34" charset="0"/>
              </a:rPr>
              <a:t>Accurate structure is usually unknown …</a:t>
            </a:r>
            <a:endParaRPr lang="en-US" sz="1400" dirty="0">
              <a:latin typeface="Calibri" panose="020F0502020204030204" pitchFamily="34" charset="0"/>
            </a:endParaRPr>
          </a:p>
        </p:txBody>
      </p:sp>
      <p:cxnSp>
        <p:nvCxnSpPr>
          <p:cNvPr id="46" name="Straight Arrow Connector 45"/>
          <p:cNvCxnSpPr>
            <a:stCxn id="5" idx="3"/>
          </p:cNvCxnSpPr>
          <p:nvPr/>
        </p:nvCxnSpPr>
        <p:spPr bwMode="auto">
          <a:xfrm>
            <a:off x="4280715" y="5484935"/>
            <a:ext cx="573797" cy="365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TextBox 49"/>
          <p:cNvSpPr txBox="1"/>
          <p:nvPr/>
        </p:nvSpPr>
        <p:spPr>
          <a:xfrm>
            <a:off x="4854512" y="5606080"/>
            <a:ext cx="3382134" cy="523220"/>
          </a:xfrm>
          <a:prstGeom prst="rect">
            <a:avLst/>
          </a:prstGeom>
          <a:noFill/>
        </p:spPr>
        <p:txBody>
          <a:bodyPr wrap="square" rtlCol="0">
            <a:spAutoFit/>
          </a:bodyPr>
          <a:lstStyle/>
          <a:p>
            <a:r>
              <a:rPr lang="en-US" sz="1400" dirty="0">
                <a:latin typeface="Calibri" panose="020F0502020204030204" pitchFamily="34" charset="0"/>
              </a:rPr>
              <a:t>G</a:t>
            </a:r>
            <a:r>
              <a:rPr lang="en-US" sz="1400" dirty="0" smtClean="0">
                <a:latin typeface="Calibri" panose="020F0502020204030204" pitchFamily="34" charset="0"/>
              </a:rPr>
              <a:t>roundtruth trajectory from GPS/motion capture system/simulation data. </a:t>
            </a:r>
            <a:endParaRPr lang="en-US" sz="1400" dirty="0">
              <a:latin typeface="Calibri" panose="020F0502020204030204" pitchFamily="34" charset="0"/>
            </a:endParaRPr>
          </a:p>
        </p:txBody>
      </p:sp>
      <p:sp>
        <p:nvSpPr>
          <p:cNvPr id="51" name="TextBox 50"/>
          <p:cNvSpPr txBox="1"/>
          <p:nvPr/>
        </p:nvSpPr>
        <p:spPr>
          <a:xfrm>
            <a:off x="3263990" y="4466721"/>
            <a:ext cx="1228240" cy="338554"/>
          </a:xfrm>
          <a:prstGeom prst="rect">
            <a:avLst/>
          </a:prstGeom>
          <a:noFill/>
        </p:spPr>
        <p:txBody>
          <a:bodyPr wrap="square" rtlCol="0">
            <a:spAutoFit/>
          </a:bodyPr>
          <a:lstStyle/>
          <a:p>
            <a:r>
              <a:rPr lang="en-US" sz="1600" dirty="0" smtClean="0">
                <a:latin typeface="Calibri" panose="020F0502020204030204" pitchFamily="34" charset="0"/>
              </a:rPr>
              <a:t>groundtruth</a:t>
            </a:r>
            <a:endParaRPr lang="en-US" sz="1600" dirty="0">
              <a:latin typeface="Calibri" panose="020F0502020204030204" pitchFamily="34" charset="0"/>
            </a:endParaRPr>
          </a:p>
        </p:txBody>
      </p:sp>
      <p:sp>
        <p:nvSpPr>
          <p:cNvPr id="52" name="TextBox 51"/>
          <p:cNvSpPr txBox="1"/>
          <p:nvPr/>
        </p:nvSpPr>
        <p:spPr>
          <a:xfrm>
            <a:off x="1149101" y="4137834"/>
            <a:ext cx="1114206" cy="338554"/>
          </a:xfrm>
          <a:prstGeom prst="rect">
            <a:avLst/>
          </a:prstGeom>
          <a:noFill/>
        </p:spPr>
        <p:txBody>
          <a:bodyPr wrap="square" rtlCol="0">
            <a:spAutoFit/>
          </a:bodyPr>
          <a:lstStyle/>
          <a:p>
            <a:r>
              <a:rPr lang="en-US" sz="1600" dirty="0" smtClean="0">
                <a:latin typeface="Calibri" panose="020F0502020204030204" pitchFamily="34" charset="0"/>
              </a:rPr>
              <a:t>estimation</a:t>
            </a:r>
            <a:endParaRPr lang="en-US" sz="1600" dirty="0">
              <a:latin typeface="Calibri" panose="020F0502020204030204" pitchFamily="34" charset="0"/>
            </a:endParaRPr>
          </a:p>
        </p:txBody>
      </p:sp>
      <p:sp>
        <p:nvSpPr>
          <p:cNvPr id="3" name="Right Brace 2"/>
          <p:cNvSpPr/>
          <p:nvPr/>
        </p:nvSpPr>
        <p:spPr bwMode="auto">
          <a:xfrm>
            <a:off x="6048164" y="1592796"/>
            <a:ext cx="252028" cy="172819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8" name="TextBox 17"/>
          <p:cNvSpPr txBox="1"/>
          <p:nvPr/>
        </p:nvSpPr>
        <p:spPr>
          <a:xfrm>
            <a:off x="6408204" y="2261608"/>
            <a:ext cx="2411760" cy="400110"/>
          </a:xfrm>
          <a:prstGeom prst="rect">
            <a:avLst/>
          </a:prstGeom>
          <a:noFill/>
          <a:ln>
            <a:solidFill>
              <a:srgbClr val="FF0000"/>
            </a:solidFill>
          </a:ln>
        </p:spPr>
        <p:txBody>
          <a:bodyPr wrap="square" rtlCol="0">
            <a:spAutoFit/>
          </a:bodyPr>
          <a:lstStyle/>
          <a:p>
            <a:pPr algn="ctr"/>
            <a:r>
              <a:rPr lang="en-US" sz="2000" dirty="0" smtClean="0">
                <a:latin typeface="Calibri" panose="020F0502020204030204" pitchFamily="34" charset="0"/>
              </a:rPr>
              <a:t>Trajectory Alignment</a:t>
            </a:r>
            <a:endParaRPr lang="en-US" sz="2000" dirty="0">
              <a:latin typeface="Calibri" panose="020F0502020204030204" pitchFamily="34" charset="0"/>
            </a:endParaRPr>
          </a:p>
        </p:txBody>
      </p:sp>
      <p:cxnSp>
        <p:nvCxnSpPr>
          <p:cNvPr id="32" name="Straight Arrow Connector 31"/>
          <p:cNvCxnSpPr/>
          <p:nvPr/>
        </p:nvCxnSpPr>
        <p:spPr bwMode="auto">
          <a:xfrm>
            <a:off x="5868144" y="3527011"/>
            <a:ext cx="43204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TextBox 33"/>
          <p:cNvSpPr txBox="1"/>
          <p:nvPr/>
        </p:nvSpPr>
        <p:spPr>
          <a:xfrm>
            <a:off x="6408204" y="3320988"/>
            <a:ext cx="2411760" cy="369332"/>
          </a:xfrm>
          <a:prstGeom prst="rect">
            <a:avLst/>
          </a:prstGeom>
          <a:noFill/>
          <a:ln>
            <a:solidFill>
              <a:srgbClr val="FF0000"/>
            </a:solidFill>
          </a:ln>
        </p:spPr>
        <p:txBody>
          <a:bodyPr wrap="square" rtlCol="0">
            <a:spAutoFit/>
          </a:bodyPr>
          <a:lstStyle/>
          <a:p>
            <a:pPr algn="ctr"/>
            <a:r>
              <a:rPr lang="en-US" altLang="zh-CN" sz="1800" dirty="0" smtClean="0">
                <a:latin typeface="Calibri" panose="020F0502020204030204" pitchFamily="34" charset="0"/>
              </a:rPr>
              <a:t>Performance </a:t>
            </a:r>
            <a:r>
              <a:rPr lang="en-US" sz="1800" dirty="0" smtClean="0">
                <a:latin typeface="Calibri" panose="020F0502020204030204" pitchFamily="34" charset="0"/>
              </a:rPr>
              <a:t>Metrics</a:t>
            </a:r>
            <a:endParaRPr lang="en-US" sz="1800" dirty="0">
              <a:latin typeface="Calibri" panose="020F0502020204030204" pitchFamily="34" charset="0"/>
            </a:endParaRPr>
          </a:p>
        </p:txBody>
      </p:sp>
      <p:sp>
        <p:nvSpPr>
          <p:cNvPr id="30" name="Footer Placeholder 29"/>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82291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0" grpId="0"/>
      <p:bldP spid="51" grpId="0"/>
      <p:bldP spid="52" grpId="0"/>
      <p:bldP spid="3" grpId="0" animBg="1"/>
      <p:bldP spid="18"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Inspect Trajectories</a:t>
            </a:r>
            <a:endParaRPr lang="en-US" dirty="0"/>
          </a:p>
        </p:txBody>
      </p:sp>
      <p:pic>
        <p:nvPicPr>
          <p:cNvPr id="4" name="FoV">
            <a:hlinkClick r:id="" action="ppaction://media"/>
          </p:cNvPr>
          <p:cNvPicPr>
            <a:picLocks noChangeAspect="1"/>
          </p:cNvPicPr>
          <p:nvPr>
            <a:videoFile r:link="rId1"/>
            <p:extLst>
              <p:ext uri="{DAA4B4D4-6D71-4841-9C94-3DE7FCFB9230}">
                <p14:media xmlns:p14="http://schemas.microsoft.com/office/powerpoint/2010/main" r:embed="rId2">
                  <p14:trim st="20547" end="14038.6666"/>
                </p14:media>
              </p:ext>
            </p:extLst>
          </p:nvPr>
        </p:nvPicPr>
        <p:blipFill rotWithShape="1">
          <a:blip r:embed="rId5"/>
          <a:srcRect l="12595" t="700" r="12593" b="1"/>
          <a:stretch/>
        </p:blipFill>
        <p:spPr>
          <a:xfrm>
            <a:off x="854244" y="656692"/>
            <a:ext cx="7435513" cy="5551555"/>
          </a:xfrm>
          <a:prstGeom prst="rect">
            <a:avLst/>
          </a:prstGeom>
        </p:spPr>
      </p:pic>
      <p:sp>
        <p:nvSpPr>
          <p:cNvPr id="6" name="Rectangle 5"/>
          <p:cNvSpPr/>
          <p:nvPr/>
        </p:nvSpPr>
        <p:spPr>
          <a:xfrm>
            <a:off x="755576" y="6171691"/>
            <a:ext cx="7740860" cy="461665"/>
          </a:xfrm>
          <a:prstGeom prst="rect">
            <a:avLst/>
          </a:prstGeom>
        </p:spPr>
        <p:txBody>
          <a:bodyPr wrap="square">
            <a:spAutoFit/>
          </a:bodyPr>
          <a:lstStyle/>
          <a:p>
            <a:r>
              <a:rPr lang="en-US" sz="1200" dirty="0" smtClean="0">
                <a:solidFill>
                  <a:schemeClr val="bg1">
                    <a:lumMod val="50000"/>
                  </a:schemeClr>
                </a:solidFill>
                <a:latin typeface="Calibri" panose="020F0502020204030204" pitchFamily="34" charset="0"/>
                <a:ea typeface="Microsoft YaHei" panose="020B0503020204020204" pitchFamily="34" charset="-122"/>
              </a:rPr>
              <a:t>Zhang et </a:t>
            </a:r>
            <a:r>
              <a:rPr lang="en-US" sz="1200" dirty="0">
                <a:solidFill>
                  <a:schemeClr val="bg1">
                    <a:lumMod val="50000"/>
                  </a:schemeClr>
                </a:solidFill>
                <a:latin typeface="Calibri" panose="020F0502020204030204" pitchFamily="34" charset="0"/>
                <a:ea typeface="Microsoft YaHei" panose="020B0503020204020204" pitchFamily="34" charset="-122"/>
              </a:rPr>
              <a:t>al. "Benefit of large field-of-view cameras for visual odometry." Robotics and Automation (ICRA), 2016 IEEE International Conference on. IEEE, 2016.</a:t>
            </a:r>
            <a:endParaRPr lang="en-US" sz="1200" dirty="0">
              <a:solidFill>
                <a:schemeClr val="bg1">
                  <a:lumMod val="50000"/>
                </a:schemeClr>
              </a:solidFill>
              <a:latin typeface="Calibri" panose="020F0502020204030204" pitchFamily="34" charset="0"/>
            </a:endParaRPr>
          </a:p>
        </p:txBody>
      </p:sp>
      <p:sp>
        <p:nvSpPr>
          <p:cNvPr id="5" name="Footer Placeholder 4"/>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207248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Notes</a:t>
            </a:r>
            <a:endParaRPr lang="en-US" dirty="0"/>
          </a:p>
        </p:txBody>
      </p:sp>
      <p:sp>
        <p:nvSpPr>
          <p:cNvPr id="3" name="Content Placeholder 2"/>
          <p:cNvSpPr>
            <a:spLocks noGrp="1"/>
          </p:cNvSpPr>
          <p:nvPr>
            <p:ph idx="1"/>
          </p:nvPr>
        </p:nvSpPr>
        <p:spPr>
          <a:xfrm>
            <a:off x="137942" y="782206"/>
            <a:ext cx="8836025" cy="5380855"/>
          </a:xfrm>
        </p:spPr>
        <p:txBody>
          <a:bodyPr/>
          <a:lstStyle/>
          <a:p>
            <a:r>
              <a:rPr lang="en-US" dirty="0" smtClean="0"/>
              <a:t>Randomness in the algorithm</a:t>
            </a:r>
          </a:p>
          <a:p>
            <a:pPr lvl="1"/>
            <a:r>
              <a:rPr lang="en-US" dirty="0" smtClean="0"/>
              <a:t>RANSAC</a:t>
            </a:r>
          </a:p>
          <a:p>
            <a:pPr lvl="1"/>
            <a:r>
              <a:rPr lang="en-US" dirty="0" smtClean="0"/>
              <a:t>Feature selection</a:t>
            </a:r>
          </a:p>
          <a:p>
            <a:pPr lvl="1"/>
            <a:r>
              <a:rPr lang="en-US" dirty="0" smtClean="0"/>
              <a:t>......</a:t>
            </a:r>
          </a:p>
          <a:p>
            <a:pPr marL="457200" lvl="1" indent="0">
              <a:buNone/>
            </a:pPr>
            <a:r>
              <a:rPr lang="en-US" sz="2000" dirty="0" smtClean="0">
                <a:solidFill>
                  <a:srgbClr val="00B050"/>
                </a:solidFill>
              </a:rPr>
              <a:t>Run multiple times (~50) and obtain meaningful statistics.</a:t>
            </a:r>
          </a:p>
          <a:p>
            <a:pPr marL="914400" lvl="2" indent="0">
              <a:buNone/>
            </a:pPr>
            <a:endParaRPr lang="en-US" dirty="0" smtClean="0"/>
          </a:p>
          <a:p>
            <a:r>
              <a:rPr lang="en-US" dirty="0" smtClean="0"/>
              <a:t>Modern VO/SLAM algorithms are complicated</a:t>
            </a:r>
          </a:p>
          <a:p>
            <a:pPr lvl="1"/>
            <a:r>
              <a:rPr lang="en-US" dirty="0" smtClean="0"/>
              <a:t>Loop closure</a:t>
            </a:r>
          </a:p>
          <a:p>
            <a:pPr lvl="1"/>
            <a:r>
              <a:rPr lang="en-US" dirty="0" smtClean="0"/>
              <a:t>Relocalization</a:t>
            </a:r>
          </a:p>
          <a:p>
            <a:pPr marL="457200" lvl="1" indent="0">
              <a:buNone/>
            </a:pPr>
            <a:r>
              <a:rPr lang="en-US" sz="2000" dirty="0" smtClean="0">
                <a:solidFill>
                  <a:srgbClr val="00B050"/>
                </a:solidFill>
              </a:rPr>
              <a:t>Make sure the algorithms can be fairly compared.</a:t>
            </a:r>
          </a:p>
          <a:p>
            <a:pPr marL="457200" lvl="1" indent="0">
              <a:buNone/>
            </a:pPr>
            <a:endParaRPr lang="en-US" dirty="0" smtClean="0"/>
          </a:p>
        </p:txBody>
      </p:sp>
      <p:sp>
        <p:nvSpPr>
          <p:cNvPr id="4" name="TextBox 3"/>
          <p:cNvSpPr txBox="1"/>
          <p:nvPr/>
        </p:nvSpPr>
        <p:spPr>
          <a:xfrm>
            <a:off x="626300" y="5661248"/>
            <a:ext cx="7891399" cy="338554"/>
          </a:xfrm>
          <a:prstGeom prst="rect">
            <a:avLst/>
          </a:prstGeom>
          <a:noFill/>
        </p:spPr>
        <p:txBody>
          <a:bodyPr wrap="square" rtlCol="0">
            <a:spAutoFit/>
          </a:bodyPr>
          <a:lstStyle/>
          <a:p>
            <a:r>
              <a:rPr lang="en-US" sz="1600" dirty="0" smtClean="0">
                <a:latin typeface="Calibri" panose="020F0502020204030204" pitchFamily="34" charset="0"/>
              </a:rPr>
              <a:t>e.g., There is no point comparing a visual odometry algorithm with a full SLAM pipeline.</a:t>
            </a:r>
            <a:endParaRPr lang="en-US" sz="1600" dirty="0">
              <a:latin typeface="Calibri" panose="020F0502020204030204" pitchFamily="34" charset="0"/>
            </a:endParaRPr>
          </a:p>
        </p:txBody>
      </p:sp>
      <p:sp>
        <p:nvSpPr>
          <p:cNvPr id="5" name="Footer Placeholder 4"/>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41768458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Issues</a:t>
            </a:r>
            <a:endParaRPr lang="en-US" dirty="0"/>
          </a:p>
        </p:txBody>
      </p:sp>
      <p:sp>
        <p:nvSpPr>
          <p:cNvPr id="3" name="Content Placeholder 2"/>
          <p:cNvSpPr>
            <a:spLocks noGrp="1"/>
          </p:cNvSpPr>
          <p:nvPr>
            <p:ph idx="1"/>
          </p:nvPr>
        </p:nvSpPr>
        <p:spPr>
          <a:xfrm>
            <a:off x="159722" y="836712"/>
            <a:ext cx="8836025" cy="5380855"/>
          </a:xfrm>
        </p:spPr>
        <p:txBody>
          <a:bodyPr/>
          <a:lstStyle/>
          <a:p>
            <a:r>
              <a:rPr lang="en-US" dirty="0" smtClean="0"/>
              <a:t>Trajectory alignment may be not reproducible</a:t>
            </a:r>
          </a:p>
          <a:p>
            <a:pPr lvl="1"/>
            <a:r>
              <a:rPr lang="en-US" sz="2000" dirty="0" smtClean="0"/>
              <a:t>Different methods</a:t>
            </a:r>
          </a:p>
          <a:p>
            <a:pPr lvl="1"/>
            <a:r>
              <a:rPr lang="en-US" sz="2000" dirty="0" smtClean="0"/>
              <a:t>Different number of frames used for alignment</a:t>
            </a:r>
          </a:p>
          <a:p>
            <a:pPr lvl="1"/>
            <a:r>
              <a:rPr lang="en-US" sz="2000" dirty="0" smtClean="0"/>
              <a:t>……</a:t>
            </a:r>
            <a:endParaRPr lang="en-US" sz="2000" dirty="0"/>
          </a:p>
          <a:p>
            <a:pPr marL="457200" lvl="1" indent="0">
              <a:buNone/>
            </a:pPr>
            <a:r>
              <a:rPr lang="en-US" sz="2000" dirty="0" smtClean="0">
                <a:solidFill>
                  <a:srgbClr val="00B050"/>
                </a:solidFill>
              </a:rPr>
              <a:t>Fine details of the evaluation method should be reported for reproducibility.</a:t>
            </a:r>
          </a:p>
          <a:p>
            <a:endParaRPr lang="en-US" sz="2000" dirty="0"/>
          </a:p>
          <a:p>
            <a:r>
              <a:rPr lang="en-US" dirty="0" smtClean="0"/>
              <a:t>VO/SLAM usually have many parameters</a:t>
            </a:r>
          </a:p>
          <a:p>
            <a:pPr lvl="1"/>
            <a:r>
              <a:rPr lang="en-US" sz="2000" dirty="0" smtClean="0"/>
              <a:t>Have great impacts on the result</a:t>
            </a:r>
          </a:p>
          <a:p>
            <a:pPr lvl="1"/>
            <a:r>
              <a:rPr lang="en-US" sz="2000" dirty="0" smtClean="0"/>
              <a:t>Requires familiarity with the algorithm details to tune</a:t>
            </a:r>
          </a:p>
          <a:p>
            <a:pPr marL="457200" lvl="1" indent="0">
              <a:buNone/>
            </a:pPr>
            <a:r>
              <a:rPr lang="en-US" sz="2000" dirty="0" smtClean="0">
                <a:solidFill>
                  <a:srgbClr val="00B050"/>
                </a:solidFill>
              </a:rPr>
              <a:t>Report/publish also the parameters.</a:t>
            </a:r>
          </a:p>
          <a:p>
            <a:pPr marL="457200" lvl="1" indent="0">
              <a:buNone/>
            </a:pPr>
            <a:r>
              <a:rPr lang="en-US" sz="2000" dirty="0" smtClean="0">
                <a:solidFill>
                  <a:srgbClr val="00B050"/>
                </a:solidFill>
              </a:rPr>
              <a:t>VO/SLAM algorithm should be able to adapt its parameters automatically.</a:t>
            </a:r>
          </a:p>
          <a:p>
            <a:pPr lvl="1"/>
            <a:endParaRPr lang="en-US" sz="2000" dirty="0" smtClean="0"/>
          </a:p>
        </p:txBody>
      </p:sp>
      <p:sp>
        <p:nvSpPr>
          <p:cNvPr id="4" name="Footer Placeholder 3"/>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28583995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Hand-Eye calibration: convert the groundtruth hand poses to the eye poses</a:t>
            </a:r>
          </a:p>
          <a:p>
            <a:r>
              <a:rPr lang="en-US" dirty="0" smtClean="0"/>
              <a:t>Trajectory alignment: put the groundtruth and the estimation in the same coordinate frame and scale.</a:t>
            </a:r>
          </a:p>
          <a:p>
            <a:r>
              <a:rPr lang="en-US" dirty="0" smtClean="0"/>
              <a:t>Evaluation</a:t>
            </a:r>
          </a:p>
          <a:p>
            <a:pPr lvl="1"/>
            <a:r>
              <a:rPr lang="en-US" dirty="0" smtClean="0"/>
              <a:t>Quantitative: use relative metrics if possible</a:t>
            </a:r>
          </a:p>
          <a:p>
            <a:pPr lvl="1"/>
            <a:r>
              <a:rPr lang="en-US" dirty="0" smtClean="0"/>
              <a:t>Qualitative: inspect structure and trajectory </a:t>
            </a:r>
            <a:endParaRPr lang="en-US" dirty="0"/>
          </a:p>
        </p:txBody>
      </p:sp>
      <p:sp>
        <p:nvSpPr>
          <p:cNvPr id="4" name="Footer Placeholder 3"/>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21704771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Quantitative Evaluation</a:t>
            </a:r>
          </a:p>
          <a:p>
            <a:pPr lvl="1"/>
            <a:r>
              <a:rPr lang="en-US" dirty="0" smtClean="0"/>
              <a:t>Trajectory alignment</a:t>
            </a:r>
          </a:p>
          <a:p>
            <a:pPr lvl="1"/>
            <a:r>
              <a:rPr lang="en-US" dirty="0" smtClean="0"/>
              <a:t>Performance metrics</a:t>
            </a:r>
          </a:p>
          <a:p>
            <a:r>
              <a:rPr lang="en-US" dirty="0" smtClean="0"/>
              <a:t>Hand-Eye Calibration</a:t>
            </a:r>
          </a:p>
          <a:p>
            <a:r>
              <a:rPr lang="en-US" dirty="0" smtClean="0"/>
              <a:t>Qualitative Evaluation</a:t>
            </a:r>
          </a:p>
          <a:p>
            <a:r>
              <a:rPr lang="en-US" dirty="0" smtClean="0"/>
              <a:t>Practical Notes and Open Questions</a:t>
            </a:r>
            <a:endParaRPr lang="en-US" dirty="0"/>
          </a:p>
          <a:p>
            <a:endParaRPr lang="en-US" dirty="0" smtClean="0"/>
          </a:p>
          <a:p>
            <a:pPr lvl="1"/>
            <a:endParaRPr lang="en-US" dirty="0" smtClean="0"/>
          </a:p>
        </p:txBody>
      </p:sp>
      <p:sp>
        <p:nvSpPr>
          <p:cNvPr id="5" name="Rounded Rectangle 4"/>
          <p:cNvSpPr/>
          <p:nvPr/>
        </p:nvSpPr>
        <p:spPr bwMode="auto">
          <a:xfrm>
            <a:off x="611560" y="1556792"/>
            <a:ext cx="3096344" cy="64807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 name="Footer Placeholder 3"/>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custDataLst>
      <p:tags r:id="rId1"/>
    </p:custDataLst>
    <p:extLst>
      <p:ext uri="{BB962C8B-B14F-4D97-AF65-F5344CB8AC3E}">
        <p14:creationId xmlns:p14="http://schemas.microsoft.com/office/powerpoint/2010/main" val="4084932923"/>
      </p:ext>
    </p:extLst>
  </p:cSld>
  <p:clrMapOvr>
    <a:masterClrMapping/>
  </p:clrMapOvr>
  <mc:AlternateContent xmlns:mc="http://schemas.openxmlformats.org/markup-compatibility/2006" xmlns:p14="http://schemas.microsoft.com/office/powerpoint/2010/main">
    <mc:Choice Requires="p14">
      <p:transition spd="slow" p14:dur="2000" advTm="1225"/>
    </mc:Choice>
    <mc:Fallback xmlns="">
      <p:transition spd="slow" advTm="1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Alignment</a:t>
            </a:r>
          </a:p>
        </p:txBody>
      </p:sp>
      <p:sp>
        <p:nvSpPr>
          <p:cNvPr id="3" name="Content Placeholder 2"/>
          <p:cNvSpPr>
            <a:spLocks noGrp="1"/>
          </p:cNvSpPr>
          <p:nvPr>
            <p:ph idx="1"/>
          </p:nvPr>
        </p:nvSpPr>
        <p:spPr>
          <a:xfrm>
            <a:off x="152399" y="836712"/>
            <a:ext cx="8836025" cy="432048"/>
          </a:xfrm>
        </p:spPr>
        <p:txBody>
          <a:bodyPr/>
          <a:lstStyle/>
          <a:p>
            <a:r>
              <a:rPr lang="en-US" dirty="0" smtClean="0"/>
              <a:t>Two pose histories of the same object (e.g., camera)</a:t>
            </a:r>
          </a:p>
        </p:txBody>
      </p:sp>
      <p:sp>
        <p:nvSpPr>
          <p:cNvPr id="4" name="Content Placeholder 2"/>
          <p:cNvSpPr txBox="1">
            <a:spLocks/>
          </p:cNvSpPr>
          <p:nvPr/>
        </p:nvSpPr>
        <p:spPr>
          <a:xfrm>
            <a:off x="152400" y="5697252"/>
            <a:ext cx="8836025" cy="432048"/>
          </a:xfrm>
          <a:prstGeom prst="rect">
            <a:avLst/>
          </a:prstGeom>
        </p:spPr>
        <p:txBody>
          <a:bodyPr/>
          <a:lstStyle>
            <a:lvl1pPr marL="342900" indent="-342900" algn="l" rtl="0" eaLnBrk="0" fontAlgn="base" hangingPunct="0">
              <a:lnSpc>
                <a:spcPct val="100000"/>
              </a:lnSpc>
              <a:spcBef>
                <a:spcPts val="800"/>
              </a:spcBef>
              <a:spcAft>
                <a:spcPts val="600"/>
              </a:spcAft>
              <a:buClrTx/>
              <a:buSzPct val="110000"/>
              <a:buFont typeface="Wingdings" pitchFamily="2" charset="2"/>
              <a:buChar char="Ø"/>
              <a:defRPr sz="2400">
                <a:solidFill>
                  <a:schemeClr val="tx1"/>
                </a:solidFill>
                <a:latin typeface="Calibri" panose="020F0502020204030204" pitchFamily="34" charset="0"/>
                <a:ea typeface="+mn-ea"/>
                <a:cs typeface="Times" pitchFamily="18" charset="0"/>
              </a:defRPr>
            </a:lvl1pPr>
            <a:lvl2pPr marL="742950" indent="-285750" algn="l" rtl="0" eaLnBrk="0" fontAlgn="base" hangingPunct="0">
              <a:lnSpc>
                <a:spcPct val="100000"/>
              </a:lnSpc>
              <a:spcBef>
                <a:spcPts val="400"/>
              </a:spcBef>
              <a:spcAft>
                <a:spcPts val="600"/>
              </a:spcAft>
              <a:buClrTx/>
              <a:buSzPct val="80000"/>
              <a:buFont typeface="Wingdings" pitchFamily="2" charset="2"/>
              <a:buChar char="§"/>
              <a:defRPr sz="2400">
                <a:solidFill>
                  <a:schemeClr val="tx1"/>
                </a:solidFill>
                <a:latin typeface="Calibri" panose="020F0502020204030204" pitchFamily="34" charset="0"/>
                <a:cs typeface="Times" pitchFamily="18" charset="0"/>
              </a:defRPr>
            </a:lvl2pPr>
            <a:lvl3pPr marL="1143000" indent="-228600" algn="l" rtl="0" eaLnBrk="0" fontAlgn="base" hangingPunct="0">
              <a:lnSpc>
                <a:spcPct val="100000"/>
              </a:lnSpc>
              <a:spcBef>
                <a:spcPts val="400"/>
              </a:spcBef>
              <a:spcAft>
                <a:spcPts val="600"/>
              </a:spcAft>
              <a:buChar char="-"/>
              <a:defRPr>
                <a:solidFill>
                  <a:schemeClr val="tx1"/>
                </a:solidFill>
                <a:latin typeface="Calibri" panose="020F0502020204030204" pitchFamily="34" charset="0"/>
                <a:cs typeface="Times" pitchFamily="18" charset="0"/>
              </a:defRPr>
            </a:lvl3pPr>
            <a:lvl4pPr marL="1600200" indent="-228600" algn="l" rtl="0" eaLnBrk="0" fontAlgn="base" hangingPunct="0">
              <a:lnSpc>
                <a:spcPct val="100000"/>
              </a:lnSpc>
              <a:spcBef>
                <a:spcPts val="400"/>
              </a:spcBef>
              <a:spcAft>
                <a:spcPts val="600"/>
              </a:spcAft>
              <a:buFont typeface="Times" charset="0"/>
              <a:buChar char="•"/>
              <a:defRPr sz="1400">
                <a:solidFill>
                  <a:schemeClr val="tx1"/>
                </a:solidFill>
                <a:latin typeface="Calibri" panose="020F0502020204030204" pitchFamily="34" charset="0"/>
                <a:cs typeface="Times" pitchFamily="18" charset="0"/>
              </a:defRPr>
            </a:lvl4pPr>
            <a:lvl5pPr marL="2057400" indent="-228600" algn="l" rtl="0" eaLnBrk="0" fontAlgn="base" hangingPunct="0">
              <a:lnSpc>
                <a:spcPct val="100000"/>
              </a:lnSpc>
              <a:spcBef>
                <a:spcPct val="20000"/>
              </a:spcBef>
              <a:spcAft>
                <a:spcPts val="600"/>
              </a:spcAft>
              <a:buSzPct val="60000"/>
              <a:buChar char="º"/>
              <a:defRPr>
                <a:solidFill>
                  <a:schemeClr val="tx1"/>
                </a:solidFill>
                <a:latin typeface="Calibri" panose="020F0502020204030204" pitchFamily="34" charset="0"/>
                <a:cs typeface="Times" pitchFamily="18"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a:lstStyle>
          <a:p>
            <a:endParaRPr lang="en-US" kern="0" dirty="0"/>
          </a:p>
        </p:txBody>
      </p:sp>
      <mc:AlternateContent xmlns:mc="http://schemas.openxmlformats.org/markup-compatibility/2006" xmlns:a14="http://schemas.microsoft.com/office/drawing/2010/main">
        <mc:Choice Requires="a14">
          <p:sp>
            <p:nvSpPr>
              <p:cNvPr id="5" name="TextBox 4"/>
              <p:cNvSpPr txBox="1"/>
              <p:nvPr/>
            </p:nvSpPr>
            <p:spPr>
              <a:xfrm>
                <a:off x="352407" y="2004046"/>
                <a:ext cx="3888432" cy="461665"/>
              </a:xfrm>
              <a:prstGeom prst="rect">
                <a:avLst/>
              </a:prstGeom>
              <a:noFill/>
            </p:spPr>
            <p:txBody>
              <a:bodyPr wrap="square" rtlCol="0">
                <a:spAutoFit/>
              </a:bodyPr>
              <a:lstStyle/>
              <a:p>
                <a:pPr marL="0" indent="0">
                  <a:buNone/>
                </a:pPr>
                <a:r>
                  <a:rPr lang="en-US" sz="2000" dirty="0" smtClean="0">
                    <a:latin typeface="Calibri" panose="020F0502020204030204" pitchFamily="34" charset="0"/>
                  </a:rPr>
                  <a:t>Estimation: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𝑁</m:t>
                            </m:r>
                          </m:sub>
                        </m:sSub>
                      </m:e>
                    </m:d>
                  </m:oMath>
                </a14:m>
                <a:endParaRPr lang="en-US" dirty="0">
                  <a:latin typeface="Calibri" panose="020F050202020403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2407" y="2004046"/>
                <a:ext cx="3888432" cy="461665"/>
              </a:xfrm>
              <a:prstGeom prst="rect">
                <a:avLst/>
              </a:prstGeom>
              <a:blipFill rotWithShape="0">
                <a:blip r:embed="rId3"/>
                <a:stretch>
                  <a:fillRect l="-1724"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52407" y="1399484"/>
                <a:ext cx="4176464" cy="841384"/>
              </a:xfrm>
              <a:prstGeom prst="rect">
                <a:avLst/>
              </a:prstGeom>
              <a:noFill/>
            </p:spPr>
            <p:txBody>
              <a:bodyPr wrap="square" rtlCol="0">
                <a:spAutoFit/>
              </a:bodyPr>
              <a:lstStyle/>
              <a:p>
                <a:r>
                  <a:rPr lang="en-US" sz="2000" dirty="0" smtClean="0">
                    <a:latin typeface="Calibri" panose="020F0502020204030204" pitchFamily="34" charset="0"/>
                  </a:rPr>
                  <a:t>Groundtruth: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m:t>
                            </m:r>
                          </m:e>
                        </m:acc>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m:t>
                            </m:r>
                          </m:e>
                        </m:acc>
                      </m:e>
                      <m:sub>
                        <m:r>
                          <a:rPr lang="en-US" i="1">
                            <a:latin typeface="Cambria Math" panose="02040503050406030204" pitchFamily="18" charset="0"/>
                          </a:rPr>
                          <m:t>𝑁</m:t>
                        </m:r>
                      </m:sub>
                    </m:sSub>
                    <m:r>
                      <a:rPr lang="en-US" i="1">
                        <a:latin typeface="Cambria Math" panose="02040503050406030204" pitchFamily="18" charset="0"/>
                      </a:rPr>
                      <m:t>}</m:t>
                    </m:r>
                  </m:oMath>
                </a14:m>
                <a:endParaRPr lang="en-US" dirty="0">
                  <a:latin typeface="Calibri" panose="020F0502020204030204" pitchFamily="34" charset="0"/>
                </a:endParaRPr>
              </a:p>
              <a:p>
                <a:endParaRPr lang="en-US" dirty="0">
                  <a:latin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2407" y="1399484"/>
                <a:ext cx="4176464" cy="841384"/>
              </a:xfrm>
              <a:prstGeom prst="rect">
                <a:avLst/>
              </a:prstGeom>
              <a:blipFill rotWithShape="0">
                <a:blip r:embed="rId4"/>
                <a:stretch>
                  <a:fillRect l="-1606" t="-2899"/>
                </a:stretch>
              </a:blipFill>
            </p:spPr>
            <p:txBody>
              <a:bodyPr/>
              <a:lstStyle/>
              <a:p>
                <a:r>
                  <a:rPr lang="en-US">
                    <a:noFill/>
                  </a:rPr>
                  <a:t> </a:t>
                </a:r>
              </a:p>
            </p:txBody>
          </p:sp>
        </mc:Fallback>
      </mc:AlternateContent>
      <p:sp>
        <p:nvSpPr>
          <p:cNvPr id="12" name="TextBox 11"/>
          <p:cNvSpPr txBox="1"/>
          <p:nvPr/>
        </p:nvSpPr>
        <p:spPr>
          <a:xfrm>
            <a:off x="334405" y="5128446"/>
            <a:ext cx="8388932" cy="1323439"/>
          </a:xfrm>
          <a:prstGeom prst="rect">
            <a:avLst/>
          </a:prstGeom>
          <a:noFill/>
          <a:ln>
            <a:solidFill>
              <a:srgbClr val="FF0000"/>
            </a:solidFill>
          </a:ln>
        </p:spPr>
        <p:txBody>
          <a:bodyPr wrap="square" rtlCol="0">
            <a:spAutoFit/>
          </a:bodyPr>
          <a:lstStyle/>
          <a:p>
            <a:r>
              <a:rPr lang="en-US" sz="2000" dirty="0" smtClean="0">
                <a:latin typeface="Calibri" panose="020F0502020204030204" pitchFamily="34" charset="0"/>
              </a:rPr>
              <a:t>Need to estimate a transformation between the two frames</a:t>
            </a:r>
          </a:p>
          <a:p>
            <a:pPr marL="800100" lvl="1" indent="-342900">
              <a:buFont typeface="Arial" panose="020B0604020202020204" pitchFamily="34" charset="0"/>
              <a:buChar char="•"/>
            </a:pPr>
            <a:r>
              <a:rPr lang="en-US" sz="2000" dirty="0" smtClean="0">
                <a:latin typeface="Calibri" panose="020F0502020204030204" pitchFamily="34" charset="0"/>
              </a:rPr>
              <a:t>Stereo/Laser: SE(3)</a:t>
            </a:r>
          </a:p>
          <a:p>
            <a:pPr marL="800100" lvl="1" indent="-342900">
              <a:buFont typeface="Arial" panose="020B0604020202020204" pitchFamily="34" charset="0"/>
              <a:buChar char="•"/>
            </a:pPr>
            <a:r>
              <a:rPr lang="en-US" sz="2000" dirty="0" smtClean="0">
                <a:latin typeface="Calibri" panose="020F0502020204030204" pitchFamily="34" charset="0"/>
              </a:rPr>
              <a:t>Monocular: SIM(3)</a:t>
            </a:r>
          </a:p>
          <a:p>
            <a:pPr marL="800100" lvl="1" indent="-342900">
              <a:buFont typeface="Arial" panose="020B0604020202020204" pitchFamily="34" charset="0"/>
              <a:buChar char="•"/>
            </a:pPr>
            <a:r>
              <a:rPr lang="en-US" sz="2000" dirty="0" smtClean="0">
                <a:latin typeface="Calibri" panose="020F0502020204030204" pitchFamily="34" charset="0"/>
              </a:rPr>
              <a:t>…</a:t>
            </a:r>
          </a:p>
        </p:txBody>
      </p:sp>
      <p:sp>
        <p:nvSpPr>
          <p:cNvPr id="10" name="TextBox 9"/>
          <p:cNvSpPr txBox="1"/>
          <p:nvPr/>
        </p:nvSpPr>
        <p:spPr>
          <a:xfrm>
            <a:off x="4278947" y="2018362"/>
            <a:ext cx="4194473" cy="400110"/>
          </a:xfrm>
          <a:prstGeom prst="rect">
            <a:avLst/>
          </a:prstGeom>
          <a:noFill/>
        </p:spPr>
        <p:txBody>
          <a:bodyPr wrap="square" rtlCol="0">
            <a:spAutoFit/>
          </a:bodyPr>
          <a:lstStyle/>
          <a:p>
            <a:r>
              <a:rPr lang="en-US" sz="2000" dirty="0" smtClean="0">
                <a:latin typeface="Calibri" panose="020F0502020204030204" pitchFamily="34" charset="0"/>
              </a:rPr>
              <a:t>In arbitrary frame </a:t>
            </a:r>
            <a:r>
              <a:rPr lang="en-US" sz="2000" b="1" dirty="0" smtClean="0">
                <a:latin typeface="Calibri" panose="020F0502020204030204" pitchFamily="34" charset="0"/>
              </a:rPr>
              <a:t>V</a:t>
            </a:r>
            <a:r>
              <a:rPr lang="en-US" sz="2000" dirty="0" smtClean="0">
                <a:latin typeface="Calibri" panose="020F0502020204030204" pitchFamily="34" charset="0"/>
              </a:rPr>
              <a:t> and scale</a:t>
            </a:r>
            <a:endParaRPr lang="en-US" sz="2000" dirty="0"/>
          </a:p>
        </p:txBody>
      </p:sp>
      <p:grpSp>
        <p:nvGrpSpPr>
          <p:cNvPr id="11" name="Group 10"/>
          <p:cNvGrpSpPr/>
          <p:nvPr/>
        </p:nvGrpSpPr>
        <p:grpSpPr>
          <a:xfrm rot="2953005">
            <a:off x="3154958" y="3023837"/>
            <a:ext cx="720108" cy="485981"/>
            <a:chOff x="653200" y="1905466"/>
            <a:chExt cx="1270443" cy="857387"/>
          </a:xfrm>
        </p:grpSpPr>
        <p:sp>
          <p:nvSpPr>
            <p:cNvPr id="13" name="Rectangle 12"/>
            <p:cNvSpPr/>
            <p:nvPr/>
          </p:nvSpPr>
          <p:spPr bwMode="auto">
            <a:xfrm>
              <a:off x="1043608" y="2384884"/>
              <a:ext cx="61206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4" name="Isosceles Triangle 13"/>
            <p:cNvSpPr/>
            <p:nvPr/>
          </p:nvSpPr>
          <p:spPr bwMode="auto">
            <a:xfrm rot="16200000">
              <a:off x="1595881" y="2435092"/>
              <a:ext cx="399769" cy="255754"/>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5" name="Straight Connector 14"/>
            <p:cNvCxnSpPr/>
            <p:nvPr/>
          </p:nvCxnSpPr>
          <p:spPr bwMode="auto">
            <a:xfrm flipH="1" flipV="1">
              <a:off x="791580" y="1952836"/>
              <a:ext cx="252028" cy="610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13" idx="1"/>
            </p:cNvCxnSpPr>
            <p:nvPr/>
          </p:nvCxnSpPr>
          <p:spPr bwMode="auto">
            <a:xfrm flipH="1" flipV="1">
              <a:off x="683568" y="2096852"/>
              <a:ext cx="360040" cy="4680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Oval 16"/>
            <p:cNvSpPr/>
            <p:nvPr/>
          </p:nvSpPr>
          <p:spPr bwMode="auto">
            <a:xfrm>
              <a:off x="653200" y="2052878"/>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8" name="Oval 17"/>
            <p:cNvSpPr/>
            <p:nvPr/>
          </p:nvSpPr>
          <p:spPr bwMode="auto">
            <a:xfrm>
              <a:off x="756375" y="1905466"/>
              <a:ext cx="87947" cy="8794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19" name="Group 18"/>
          <p:cNvGrpSpPr/>
          <p:nvPr/>
        </p:nvGrpSpPr>
        <p:grpSpPr>
          <a:xfrm>
            <a:off x="1115616" y="2614911"/>
            <a:ext cx="620216" cy="540236"/>
            <a:chOff x="1079612" y="3933056"/>
            <a:chExt cx="620216" cy="540236"/>
          </a:xfrm>
        </p:grpSpPr>
        <p:cxnSp>
          <p:nvCxnSpPr>
            <p:cNvPr id="20" name="Straight Arrow Connector 19"/>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3" name="Group 22"/>
          <p:cNvGrpSpPr/>
          <p:nvPr/>
        </p:nvGrpSpPr>
        <p:grpSpPr>
          <a:xfrm>
            <a:off x="5161010" y="4232496"/>
            <a:ext cx="620216" cy="540236"/>
            <a:chOff x="1079612" y="3933056"/>
            <a:chExt cx="620216" cy="540236"/>
          </a:xfrm>
        </p:grpSpPr>
        <p:cxnSp>
          <p:nvCxnSpPr>
            <p:cNvPr id="24" name="Straight Arrow Connector 23"/>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p:cNvCxnSpPr/>
            <p:nvPr/>
          </p:nvCxnSpPr>
          <p:spPr bwMode="auto">
            <a:xfrm flipV="1">
              <a:off x="1079612" y="4050686"/>
              <a:ext cx="431812" cy="42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9" name="Freeform 8"/>
          <p:cNvSpPr/>
          <p:nvPr/>
        </p:nvSpPr>
        <p:spPr bwMode="auto">
          <a:xfrm>
            <a:off x="1119352" y="3160986"/>
            <a:ext cx="2509864" cy="539145"/>
          </a:xfrm>
          <a:custGeom>
            <a:avLst/>
            <a:gdLst>
              <a:gd name="connsiteX0" fmla="*/ 0 w 2490951"/>
              <a:gd name="connsiteY0" fmla="*/ 0 h 540044"/>
              <a:gd name="connsiteX1" fmla="*/ 1024758 w 2490951"/>
              <a:gd name="connsiteY1" fmla="*/ 512380 h 540044"/>
              <a:gd name="connsiteX2" fmla="*/ 2490951 w 2490951"/>
              <a:gd name="connsiteY2" fmla="*/ 425669 h 540044"/>
            </a:gdLst>
            <a:ahLst/>
            <a:cxnLst>
              <a:cxn ang="0">
                <a:pos x="connsiteX0" y="connsiteY0"/>
              </a:cxn>
              <a:cxn ang="0">
                <a:pos x="connsiteX1" y="connsiteY1"/>
              </a:cxn>
              <a:cxn ang="0">
                <a:pos x="connsiteX2" y="connsiteY2"/>
              </a:cxn>
            </a:cxnLst>
            <a:rect l="l" t="t" r="r" b="b"/>
            <a:pathLst>
              <a:path w="2490951" h="540044">
                <a:moveTo>
                  <a:pt x="0" y="0"/>
                </a:moveTo>
                <a:cubicBezTo>
                  <a:pt x="304800" y="220717"/>
                  <a:pt x="609600" y="441435"/>
                  <a:pt x="1024758" y="512380"/>
                </a:cubicBezTo>
                <a:cubicBezTo>
                  <a:pt x="1439916" y="583325"/>
                  <a:pt x="1965433" y="504497"/>
                  <a:pt x="2490951" y="425669"/>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7" name="Freeform 26"/>
          <p:cNvSpPr/>
          <p:nvPr/>
        </p:nvSpPr>
        <p:spPr bwMode="auto">
          <a:xfrm>
            <a:off x="3618186" y="3594538"/>
            <a:ext cx="1537138" cy="1174531"/>
          </a:xfrm>
          <a:custGeom>
            <a:avLst/>
            <a:gdLst>
              <a:gd name="connsiteX0" fmla="*/ 1537138 w 1537138"/>
              <a:gd name="connsiteY0" fmla="*/ 1174531 h 1174531"/>
              <a:gd name="connsiteX1" fmla="*/ 1174531 w 1537138"/>
              <a:gd name="connsiteY1" fmla="*/ 315310 h 1174531"/>
              <a:gd name="connsiteX2" fmla="*/ 0 w 1537138"/>
              <a:gd name="connsiteY2" fmla="*/ 0 h 1174531"/>
            </a:gdLst>
            <a:ahLst/>
            <a:cxnLst>
              <a:cxn ang="0">
                <a:pos x="connsiteX0" y="connsiteY0"/>
              </a:cxn>
              <a:cxn ang="0">
                <a:pos x="connsiteX1" y="connsiteY1"/>
              </a:cxn>
              <a:cxn ang="0">
                <a:pos x="connsiteX2" y="connsiteY2"/>
              </a:cxn>
            </a:cxnLst>
            <a:rect l="l" t="t" r="r" b="b"/>
            <a:pathLst>
              <a:path w="1537138" h="1174531">
                <a:moveTo>
                  <a:pt x="1537138" y="1174531"/>
                </a:moveTo>
                <a:cubicBezTo>
                  <a:pt x="1483929" y="842798"/>
                  <a:pt x="1430721" y="511065"/>
                  <a:pt x="1174531" y="315310"/>
                </a:cubicBezTo>
                <a:cubicBezTo>
                  <a:pt x="918341" y="119555"/>
                  <a:pt x="459170" y="59777"/>
                  <a:pt x="0" y="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28" name="TextBox 27"/>
              <p:cNvSpPr txBox="1"/>
              <p:nvPr/>
            </p:nvSpPr>
            <p:spPr>
              <a:xfrm>
                <a:off x="654016" y="3100366"/>
                <a:ext cx="433580" cy="382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𝑊</m:t>
                      </m:r>
                    </m:oMath>
                  </m:oMathPara>
                </a14:m>
                <a:endParaRPr lang="en-US" sz="1800" dirty="0">
                  <a:latin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54016" y="3100366"/>
                <a:ext cx="433580" cy="38263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15946" y="4729716"/>
                <a:ext cx="433580" cy="382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𝑉</m:t>
                      </m:r>
                    </m:oMath>
                  </m:oMathPara>
                </a14:m>
                <a:endParaRPr lang="en-US" sz="1800" dirty="0">
                  <a:latin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815946" y="4729716"/>
                <a:ext cx="433580" cy="38263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775884" y="3372167"/>
                <a:ext cx="223879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sub>
                          <m:r>
                            <a:rPr lang="en-US" sz="2000" b="0" i="1" smtClean="0">
                              <a:latin typeface="Cambria Math" panose="02040503050406030204" pitchFamily="18" charset="0"/>
                            </a:rPr>
                            <m:t>𝑉𝐸</m:t>
                          </m:r>
                        </m:sub>
                      </m:sSub>
                    </m:oMath>
                  </m:oMathPara>
                </a14:m>
                <a:endParaRPr lang="en-US" sz="20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775884" y="3372167"/>
                <a:ext cx="2238798" cy="400110"/>
              </a:xfrm>
              <a:prstGeom prst="rect">
                <a:avLst/>
              </a:prstGeom>
              <a:blipFill rotWithShape="0">
                <a:blip r:embed="rId8"/>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105869" y="3648298"/>
                <a:ext cx="2238798" cy="4084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𝑇</m:t>
                                  </m:r>
                                </m:e>
                              </m:acc>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𝑇</m:t>
                          </m:r>
                        </m:e>
                        <m:sub>
                          <m:r>
                            <a:rPr lang="en-US" sz="2000" b="0" i="1" smtClean="0">
                              <a:latin typeface="Cambria Math" panose="02040503050406030204" pitchFamily="18" charset="0"/>
                            </a:rPr>
                            <m:t>𝑊𝐸</m:t>
                          </m:r>
                        </m:sub>
                      </m:sSub>
                    </m:oMath>
                  </m:oMathPara>
                </a14:m>
                <a:endParaRPr lang="en-US" sz="2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1105869" y="3648298"/>
                <a:ext cx="2238798" cy="408445"/>
              </a:xfrm>
              <a:prstGeom prst="rect">
                <a:avLst/>
              </a:prstGeom>
              <a:blipFill rotWithShape="0">
                <a:blip r:embed="rId9"/>
                <a:stretch>
                  <a:fillRect t="-7463" b="-4478"/>
                </a:stretch>
              </a:blipFill>
            </p:spPr>
            <p:txBody>
              <a:bodyPr/>
              <a:lstStyle/>
              <a:p>
                <a:r>
                  <a:rPr lang="zh-CN" altLang="en-US">
                    <a:noFill/>
                  </a:rPr>
                  <a:t> </a:t>
                </a:r>
              </a:p>
            </p:txBody>
          </p:sp>
        </mc:Fallback>
      </mc:AlternateContent>
      <p:sp>
        <p:nvSpPr>
          <p:cNvPr id="7" name="Footer Placeholder 6"/>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
        <p:nvSpPr>
          <p:cNvPr id="32" name="TextBox 31"/>
          <p:cNvSpPr txBox="1"/>
          <p:nvPr/>
        </p:nvSpPr>
        <p:spPr>
          <a:xfrm>
            <a:off x="4278947" y="1494395"/>
            <a:ext cx="4716016" cy="400110"/>
          </a:xfrm>
          <a:prstGeom prst="rect">
            <a:avLst/>
          </a:prstGeom>
          <a:noFill/>
        </p:spPr>
        <p:txBody>
          <a:bodyPr wrap="square" rtlCol="0">
            <a:spAutoFit/>
          </a:bodyPr>
          <a:lstStyle/>
          <a:p>
            <a:r>
              <a:rPr lang="en-US" sz="2000" dirty="0" smtClean="0">
                <a:latin typeface="Calibri" panose="020F0502020204030204" pitchFamily="34" charset="0"/>
              </a:rPr>
              <a:t>In the frame of the groundtruth provider </a:t>
            </a:r>
            <a:r>
              <a:rPr lang="en-US" sz="2000" b="1" dirty="0" smtClean="0">
                <a:latin typeface="Calibri" panose="020F0502020204030204" pitchFamily="34" charset="0"/>
              </a:rPr>
              <a:t>W</a:t>
            </a:r>
            <a:endParaRPr lang="en-US" sz="2000" b="1" dirty="0"/>
          </a:p>
        </p:txBody>
      </p:sp>
      <mc:AlternateContent xmlns:mc="http://schemas.openxmlformats.org/markup-compatibility/2006" xmlns:a14="http://schemas.microsoft.com/office/drawing/2010/main">
        <mc:Choice Requires="a14">
          <p:sp>
            <p:nvSpPr>
              <p:cNvPr id="33" name="TextBox 47"/>
              <p:cNvSpPr txBox="1"/>
              <p:nvPr/>
            </p:nvSpPr>
            <p:spPr>
              <a:xfrm>
                <a:off x="6252246" y="2768604"/>
                <a:ext cx="2471091" cy="6035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𝑅</m:t>
                                </m:r>
                              </m:e>
                              <m:e>
                                <m:r>
                                  <a:rPr lang="en-US" sz="2000" b="0" i="1" smtClean="0">
                                    <a:latin typeface="Cambria Math" panose="02040503050406030204" pitchFamily="18" charset="0"/>
                                  </a:rPr>
                                  <m:t>𝑡</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r>
                        <a:rPr lang="en-US" sz="2000" b="0" i="1" smtClean="0">
                          <a:latin typeface="Cambria Math" panose="02040503050406030204" pitchFamily="18" charset="0"/>
                        </a:rPr>
                        <m:t>∈</m:t>
                      </m:r>
                      <m:r>
                        <a:rPr lang="en-US" sz="2000" b="0" i="1" smtClean="0">
                          <a:latin typeface="Cambria Math" panose="02040503050406030204" pitchFamily="18" charset="0"/>
                        </a:rPr>
                        <m:t>𝑆𝐸</m:t>
                      </m:r>
                      <m:r>
                        <a:rPr lang="en-US" sz="2000" b="0" i="1" smtClean="0">
                          <a:latin typeface="Cambria Math" panose="02040503050406030204" pitchFamily="18" charset="0"/>
                        </a:rPr>
                        <m:t>(3)</m:t>
                      </m:r>
                    </m:oMath>
                  </m:oMathPara>
                </a14:m>
                <a:endParaRPr lang="en-US" sz="2000" b="0" dirty="0" smtClean="0"/>
              </a:p>
            </p:txBody>
          </p:sp>
        </mc:Choice>
        <mc:Fallback xmlns="">
          <p:sp>
            <p:nvSpPr>
              <p:cNvPr id="33" name="TextBox 47"/>
              <p:cNvSpPr txBox="1">
                <a:spLocks noRot="1" noChangeAspect="1" noMove="1" noResize="1" noEditPoints="1" noAdjustHandles="1" noChangeArrowheads="1" noChangeShapeType="1" noTextEdit="1"/>
              </p:cNvSpPr>
              <p:nvPr/>
            </p:nvSpPr>
            <p:spPr>
              <a:xfrm>
                <a:off x="6252246" y="2768604"/>
                <a:ext cx="2471091" cy="603563"/>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070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27" grpId="0" animBg="1"/>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bwMode="auto">
          <a:xfrm>
            <a:off x="1341120" y="1577008"/>
            <a:ext cx="1656080" cy="899213"/>
          </a:xfrm>
          <a:custGeom>
            <a:avLst/>
            <a:gdLst>
              <a:gd name="connsiteX0" fmla="*/ 0 w 1656080"/>
              <a:gd name="connsiteY0" fmla="*/ 372390 h 899213"/>
              <a:gd name="connsiteX1" fmla="*/ 114300 w 1656080"/>
              <a:gd name="connsiteY1" fmla="*/ 593370 h 899213"/>
              <a:gd name="connsiteX2" fmla="*/ 388620 w 1656080"/>
              <a:gd name="connsiteY2" fmla="*/ 898170 h 899213"/>
              <a:gd name="connsiteX3" fmla="*/ 668020 w 1656080"/>
              <a:gd name="connsiteY3" fmla="*/ 481610 h 899213"/>
              <a:gd name="connsiteX4" fmla="*/ 843280 w 1656080"/>
              <a:gd name="connsiteY4" fmla="*/ 120930 h 899213"/>
              <a:gd name="connsiteX5" fmla="*/ 1193800 w 1656080"/>
              <a:gd name="connsiteY5" fmla="*/ 9170 h 899213"/>
              <a:gd name="connsiteX6" fmla="*/ 1656080 w 1656080"/>
              <a:gd name="connsiteY6" fmla="*/ 326670 h 89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080" h="899213">
                <a:moveTo>
                  <a:pt x="0" y="372390"/>
                </a:moveTo>
                <a:cubicBezTo>
                  <a:pt x="24765" y="439065"/>
                  <a:pt x="49530" y="505740"/>
                  <a:pt x="114300" y="593370"/>
                </a:cubicBezTo>
                <a:cubicBezTo>
                  <a:pt x="179070" y="681000"/>
                  <a:pt x="296333" y="916797"/>
                  <a:pt x="388620" y="898170"/>
                </a:cubicBezTo>
                <a:cubicBezTo>
                  <a:pt x="480907" y="879543"/>
                  <a:pt x="592243" y="611150"/>
                  <a:pt x="668020" y="481610"/>
                </a:cubicBezTo>
                <a:cubicBezTo>
                  <a:pt x="743797" y="352070"/>
                  <a:pt x="755650" y="199670"/>
                  <a:pt x="843280" y="120930"/>
                </a:cubicBezTo>
                <a:cubicBezTo>
                  <a:pt x="930910" y="42190"/>
                  <a:pt x="1058334" y="-25120"/>
                  <a:pt x="1193800" y="9170"/>
                </a:cubicBezTo>
                <a:cubicBezTo>
                  <a:pt x="1329266" y="43460"/>
                  <a:pt x="1579033" y="272907"/>
                  <a:pt x="1656080" y="326670"/>
                </a:cubicBezTo>
              </a:path>
            </a:pathLst>
          </a:cu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a:t>Trajectory </a:t>
            </a:r>
            <a:r>
              <a:rPr lang="en-US" dirty="0" smtClean="0"/>
              <a:t>Alignment: the formulation</a:t>
            </a:r>
            <a:endParaRPr lang="en-US" dirty="0"/>
          </a:p>
        </p:txBody>
      </p:sp>
      <p:sp>
        <p:nvSpPr>
          <p:cNvPr id="3" name="Content Placeholder 2"/>
          <p:cNvSpPr>
            <a:spLocks noGrp="1"/>
          </p:cNvSpPr>
          <p:nvPr>
            <p:ph idx="1"/>
          </p:nvPr>
        </p:nvSpPr>
        <p:spPr>
          <a:xfrm>
            <a:off x="152400" y="738318"/>
            <a:ext cx="8836025" cy="432048"/>
          </a:xfrm>
        </p:spPr>
        <p:txBody>
          <a:bodyPr/>
          <a:lstStyle/>
          <a:p>
            <a:r>
              <a:rPr lang="en-US" dirty="0" smtClean="0"/>
              <a:t>Consider only positions (will see later why)</a:t>
            </a:r>
            <a:endParaRPr lang="en-US" dirty="0"/>
          </a:p>
        </p:txBody>
      </p:sp>
      <p:grpSp>
        <p:nvGrpSpPr>
          <p:cNvPr id="17" name="Group 16"/>
          <p:cNvGrpSpPr/>
          <p:nvPr/>
        </p:nvGrpSpPr>
        <p:grpSpPr>
          <a:xfrm>
            <a:off x="3131840" y="2677263"/>
            <a:ext cx="620216" cy="540236"/>
            <a:chOff x="1079612" y="3933056"/>
            <a:chExt cx="620216" cy="540236"/>
          </a:xfrm>
        </p:grpSpPr>
        <p:cxnSp>
          <p:nvCxnSpPr>
            <p:cNvPr id="18" name="Straight Arrow Connector 17"/>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flipV="1">
              <a:off x="1079612" y="4343627"/>
              <a:ext cx="504056" cy="1294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mc:AlternateContent xmlns:mc="http://schemas.openxmlformats.org/markup-compatibility/2006" xmlns:a14="http://schemas.microsoft.com/office/drawing/2010/main">
        <mc:Choice Requires="a14">
          <p:sp>
            <p:nvSpPr>
              <p:cNvPr id="21" name="TextBox 20"/>
              <p:cNvSpPr txBox="1"/>
              <p:nvPr/>
            </p:nvSpPr>
            <p:spPr>
              <a:xfrm>
                <a:off x="215536" y="2765564"/>
                <a:ext cx="4959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𝑊</m:t>
                      </m:r>
                    </m:oMath>
                  </m:oMathPara>
                </a14:m>
                <a:endParaRPr lang="en-US" sz="2000" dirty="0">
                  <a:latin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15536" y="2765564"/>
                <a:ext cx="495908" cy="40011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883886" y="3258562"/>
                <a:ext cx="4959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rPr>
                        <m:t>V</m:t>
                      </m:r>
                    </m:oMath>
                  </m:oMathPara>
                </a14:m>
                <a:endParaRPr lang="en-US" sz="2000" dirty="0">
                  <a:latin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883886" y="3258562"/>
                <a:ext cx="495908" cy="400110"/>
              </a:xfrm>
              <a:prstGeom prst="rect">
                <a:avLst/>
              </a:prstGeom>
              <a:blipFill rotWithShape="0">
                <a:blip r:embed="rId4"/>
                <a:stretch>
                  <a:fillRect/>
                </a:stretch>
              </a:blipFill>
            </p:spPr>
            <p:txBody>
              <a:bodyPr/>
              <a:lstStyle/>
              <a:p>
                <a:r>
                  <a:rPr lang="en-US">
                    <a:noFill/>
                  </a:rPr>
                  <a:t> </a:t>
                </a:r>
              </a:p>
            </p:txBody>
          </p:sp>
        </mc:Fallback>
      </mc:AlternateContent>
      <p:grpSp>
        <p:nvGrpSpPr>
          <p:cNvPr id="24" name="Group 23"/>
          <p:cNvGrpSpPr/>
          <p:nvPr/>
        </p:nvGrpSpPr>
        <p:grpSpPr>
          <a:xfrm>
            <a:off x="475734" y="2195510"/>
            <a:ext cx="620216" cy="540236"/>
            <a:chOff x="1079612" y="3933056"/>
            <a:chExt cx="620216" cy="540236"/>
          </a:xfrm>
        </p:grpSpPr>
        <p:cxnSp>
          <p:nvCxnSpPr>
            <p:cNvPr id="25" name="Straight Arrow Connector 24"/>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Straight Arrow Connector 26"/>
            <p:cNvCxnSpPr/>
            <p:nvPr/>
          </p:nvCxnSpPr>
          <p:spPr bwMode="auto">
            <a:xfrm flipV="1">
              <a:off x="1079612" y="4343627"/>
              <a:ext cx="504056" cy="1294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9" name="Oval 28"/>
          <p:cNvSpPr/>
          <p:nvPr/>
        </p:nvSpPr>
        <p:spPr bwMode="auto">
          <a:xfrm>
            <a:off x="1403771" y="2117518"/>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0" name="Oval 29"/>
          <p:cNvSpPr/>
          <p:nvPr/>
        </p:nvSpPr>
        <p:spPr bwMode="auto">
          <a:xfrm>
            <a:off x="1679384" y="2411534"/>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1" name="Oval 30"/>
          <p:cNvSpPr/>
          <p:nvPr/>
        </p:nvSpPr>
        <p:spPr bwMode="auto">
          <a:xfrm>
            <a:off x="2123728" y="1628751"/>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2" name="Oval 31"/>
          <p:cNvSpPr/>
          <p:nvPr/>
        </p:nvSpPr>
        <p:spPr bwMode="auto">
          <a:xfrm>
            <a:off x="2775874" y="1726024"/>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4" name="Oval 33"/>
          <p:cNvSpPr/>
          <p:nvPr/>
        </p:nvSpPr>
        <p:spPr bwMode="auto">
          <a:xfrm>
            <a:off x="1943708" y="2009184"/>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40" name="Straight Connector 39"/>
          <p:cNvCxnSpPr>
            <a:endCxn id="32" idx="1"/>
          </p:cNvCxnSpPr>
          <p:nvPr/>
        </p:nvCxnSpPr>
        <p:spPr bwMode="auto">
          <a:xfrm flipH="1" flipV="1">
            <a:off x="2827020" y="1777948"/>
            <a:ext cx="304820" cy="1439375"/>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1" name="Straight Connector 40"/>
          <p:cNvCxnSpPr/>
          <p:nvPr/>
        </p:nvCxnSpPr>
        <p:spPr bwMode="auto">
          <a:xfrm flipH="1" flipV="1">
            <a:off x="2171700" y="1686508"/>
            <a:ext cx="960140" cy="1530815"/>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4" name="Straight Connector 43"/>
          <p:cNvCxnSpPr/>
          <p:nvPr/>
        </p:nvCxnSpPr>
        <p:spPr bwMode="auto">
          <a:xfrm flipH="1" flipV="1">
            <a:off x="2001323" y="2063191"/>
            <a:ext cx="1130497" cy="1158747"/>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6" name="Straight Connector 45"/>
          <p:cNvCxnSpPr/>
          <p:nvPr/>
        </p:nvCxnSpPr>
        <p:spPr bwMode="auto">
          <a:xfrm flipH="1" flipV="1">
            <a:off x="1732977" y="2451916"/>
            <a:ext cx="1402653" cy="77002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8" name="Straight Connector 47"/>
          <p:cNvCxnSpPr/>
          <p:nvPr/>
        </p:nvCxnSpPr>
        <p:spPr bwMode="auto">
          <a:xfrm flipH="1" flipV="1">
            <a:off x="1448368" y="2166154"/>
            <a:ext cx="1683452" cy="1046907"/>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3" name="Straight Connector 52"/>
          <p:cNvCxnSpPr/>
          <p:nvPr/>
        </p:nvCxnSpPr>
        <p:spPr bwMode="auto">
          <a:xfrm flipV="1">
            <a:off x="480060" y="2453227"/>
            <a:ext cx="1254142" cy="284841"/>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9" name="Straight Connector 58"/>
          <p:cNvCxnSpPr/>
          <p:nvPr/>
        </p:nvCxnSpPr>
        <p:spPr bwMode="auto">
          <a:xfrm flipV="1">
            <a:off x="480060" y="2171525"/>
            <a:ext cx="987021" cy="57035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61" name="Straight Connector 60"/>
          <p:cNvCxnSpPr/>
          <p:nvPr/>
        </p:nvCxnSpPr>
        <p:spPr bwMode="auto">
          <a:xfrm flipV="1">
            <a:off x="476250" y="2071318"/>
            <a:ext cx="1535430" cy="66675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65" name="Straight Connector 64"/>
          <p:cNvCxnSpPr/>
          <p:nvPr/>
        </p:nvCxnSpPr>
        <p:spPr bwMode="auto">
          <a:xfrm flipV="1">
            <a:off x="480060" y="1686966"/>
            <a:ext cx="1706547" cy="105110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67" name="Straight Connector 66"/>
          <p:cNvCxnSpPr/>
          <p:nvPr/>
        </p:nvCxnSpPr>
        <p:spPr bwMode="auto">
          <a:xfrm flipV="1">
            <a:off x="480060" y="1776279"/>
            <a:ext cx="2343003" cy="961789"/>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0" name="Freeform 69"/>
          <p:cNvSpPr/>
          <p:nvPr/>
        </p:nvSpPr>
        <p:spPr bwMode="auto">
          <a:xfrm>
            <a:off x="474980" y="2736798"/>
            <a:ext cx="2656840" cy="673151"/>
          </a:xfrm>
          <a:custGeom>
            <a:avLst/>
            <a:gdLst>
              <a:gd name="connsiteX0" fmla="*/ 0 w 2656840"/>
              <a:gd name="connsiteY0" fmla="*/ 0 h 673151"/>
              <a:gd name="connsiteX1" fmla="*/ 718820 w 2656840"/>
              <a:gd name="connsiteY1" fmla="*/ 500380 h 673151"/>
              <a:gd name="connsiteX2" fmla="*/ 2024380 w 2656840"/>
              <a:gd name="connsiteY2" fmla="*/ 673100 h 673151"/>
              <a:gd name="connsiteX3" fmla="*/ 2656840 w 2656840"/>
              <a:gd name="connsiteY3" fmla="*/ 487680 h 673151"/>
            </a:gdLst>
            <a:ahLst/>
            <a:cxnLst>
              <a:cxn ang="0">
                <a:pos x="connsiteX0" y="connsiteY0"/>
              </a:cxn>
              <a:cxn ang="0">
                <a:pos x="connsiteX1" y="connsiteY1"/>
              </a:cxn>
              <a:cxn ang="0">
                <a:pos x="connsiteX2" y="connsiteY2"/>
              </a:cxn>
              <a:cxn ang="0">
                <a:pos x="connsiteX3" y="connsiteY3"/>
              </a:cxn>
            </a:cxnLst>
            <a:rect l="l" t="t" r="r" b="b"/>
            <a:pathLst>
              <a:path w="2656840" h="673151">
                <a:moveTo>
                  <a:pt x="0" y="0"/>
                </a:moveTo>
                <a:cubicBezTo>
                  <a:pt x="190711" y="194098"/>
                  <a:pt x="381423" y="388197"/>
                  <a:pt x="718820" y="500380"/>
                </a:cubicBezTo>
                <a:cubicBezTo>
                  <a:pt x="1056217" y="612563"/>
                  <a:pt x="1701377" y="675217"/>
                  <a:pt x="2024380" y="673100"/>
                </a:cubicBezTo>
                <a:cubicBezTo>
                  <a:pt x="2347383" y="670983"/>
                  <a:pt x="2502111" y="579331"/>
                  <a:pt x="2656840" y="487680"/>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71" name="TextBox 70"/>
              <p:cNvSpPr txBox="1"/>
              <p:nvPr/>
            </p:nvSpPr>
            <p:spPr>
              <a:xfrm>
                <a:off x="1386804" y="3316922"/>
                <a:ext cx="73692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𝑇</m:t>
                          </m:r>
                        </m:e>
                        <m:sub>
                          <m:r>
                            <a:rPr lang="en-US" sz="2000" b="0" i="1" smtClean="0">
                              <a:solidFill>
                                <a:srgbClr val="FF0000"/>
                              </a:solidFill>
                              <a:latin typeface="Cambria Math" panose="02040503050406030204" pitchFamily="18" charset="0"/>
                            </a:rPr>
                            <m:t>𝑊𝑉</m:t>
                          </m:r>
                        </m:sub>
                      </m:sSub>
                    </m:oMath>
                  </m:oMathPara>
                </a14:m>
                <a:endParaRPr lang="en-US" sz="2000" dirty="0"/>
              </a:p>
            </p:txBody>
          </p:sp>
        </mc:Choice>
        <mc:Fallback xmlns="">
          <p:sp>
            <p:nvSpPr>
              <p:cNvPr id="71" name="TextBox 70"/>
              <p:cNvSpPr txBox="1">
                <a:spLocks noRot="1" noChangeAspect="1" noMove="1" noResize="1" noEditPoints="1" noAdjustHandles="1" noChangeArrowheads="1" noChangeShapeType="1" noTextEdit="1"/>
              </p:cNvSpPr>
              <p:nvPr/>
            </p:nvSpPr>
            <p:spPr>
              <a:xfrm>
                <a:off x="1386804" y="3316922"/>
                <a:ext cx="736924" cy="400110"/>
              </a:xfrm>
              <a:prstGeom prst="rect">
                <a:avLst/>
              </a:prstGeom>
              <a:blipFill rotWithShape="0">
                <a:blip r:embed="rId5"/>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4742299" y="3641291"/>
                <a:ext cx="3888432" cy="369332"/>
              </a:xfrm>
              <a:prstGeom prst="rect">
                <a:avLst/>
              </a:prstGeom>
              <a:noFill/>
            </p:spPr>
            <p:txBody>
              <a:bodyPr wrap="square" rtlCol="0">
                <a:spAutoFit/>
              </a:bodyPr>
              <a:lstStyle/>
              <a:p>
                <a:pPr marL="0" indent="0">
                  <a:buNone/>
                </a:pPr>
                <a:r>
                  <a:rPr lang="en-US" sz="1800" dirty="0" smtClean="0">
                    <a:latin typeface="Calibri" panose="020F0502020204030204" pitchFamily="34" charset="0"/>
                  </a:rPr>
                  <a:t>Estimation:      </a:t>
                </a:r>
                <a14:m>
                  <m:oMath xmlns:m="http://schemas.openxmlformats.org/officeDocument/2006/math">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panose="02040503050406030204" pitchFamily="18" charset="0"/>
                              </a:rPr>
                              <m:t>𝑡</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𝑡</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𝑡</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i="1">
                                <a:latin typeface="Cambria Math" panose="02040503050406030204" pitchFamily="18" charset="0"/>
                              </a:rPr>
                              <m:t>𝑁</m:t>
                            </m:r>
                          </m:sub>
                        </m:sSub>
                      </m:e>
                    </m:d>
                  </m:oMath>
                </a14:m>
                <a:endParaRPr lang="en-US" sz="1800" dirty="0">
                  <a:latin typeface="Calibri" panose="020F0502020204030204" pitchFamily="34"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4742299" y="3641291"/>
                <a:ext cx="3888432" cy="369332"/>
              </a:xfrm>
              <a:prstGeom prst="rect">
                <a:avLst/>
              </a:prstGeom>
              <a:blipFill rotWithShape="0">
                <a:blip r:embed="rId6"/>
                <a:stretch>
                  <a:fillRect l="-141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4726792" y="3215474"/>
                <a:ext cx="4176464" cy="646331"/>
              </a:xfrm>
              <a:prstGeom prst="rect">
                <a:avLst/>
              </a:prstGeom>
              <a:noFill/>
            </p:spPr>
            <p:txBody>
              <a:bodyPr wrap="square" rtlCol="0">
                <a:spAutoFit/>
              </a:bodyPr>
              <a:lstStyle/>
              <a:p>
                <a:r>
                  <a:rPr lang="en-US" sz="1800" dirty="0" smtClean="0">
                    <a:latin typeface="Calibri" panose="020F0502020204030204" pitchFamily="34" charset="0"/>
                  </a:rPr>
                  <a:t>Groundtruth:  </a:t>
                </a:r>
                <a14:m>
                  <m:oMath xmlns:m="http://schemas.openxmlformats.org/officeDocument/2006/math">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0" i="1" smtClean="0">
                                <a:latin typeface="Cambria Math" panose="02040503050406030204" pitchFamily="18" charset="0"/>
                              </a:rPr>
                              <m:t>𝑡</m:t>
                            </m:r>
                          </m:e>
                        </m:acc>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0" i="1" smtClean="0">
                                <a:latin typeface="Cambria Math" panose="02040503050406030204" pitchFamily="18" charset="0"/>
                              </a:rPr>
                              <m:t>𝑡</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0" i="1" smtClean="0">
                                <a:latin typeface="Cambria Math" panose="02040503050406030204" pitchFamily="18" charset="0"/>
                              </a:rPr>
                              <m:t>𝑡</m:t>
                            </m:r>
                          </m:e>
                        </m:acc>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0" i="1" smtClean="0">
                                <a:latin typeface="Cambria Math" panose="02040503050406030204" pitchFamily="18" charset="0"/>
                              </a:rPr>
                              <m:t>𝑡</m:t>
                            </m:r>
                          </m:e>
                        </m:acc>
                      </m:e>
                      <m:sub>
                        <m:r>
                          <a:rPr lang="en-US" sz="1800" i="1">
                            <a:latin typeface="Cambria Math" panose="02040503050406030204" pitchFamily="18" charset="0"/>
                          </a:rPr>
                          <m:t>𝑁</m:t>
                        </m:r>
                      </m:sub>
                    </m:sSub>
                    <m:r>
                      <a:rPr lang="en-US" sz="1800" i="1">
                        <a:latin typeface="Cambria Math" panose="02040503050406030204" pitchFamily="18" charset="0"/>
                      </a:rPr>
                      <m:t>}</m:t>
                    </m:r>
                  </m:oMath>
                </a14:m>
                <a:endParaRPr lang="en-US" sz="1800" dirty="0">
                  <a:latin typeface="Calibri" panose="020F0502020204030204" pitchFamily="34" charset="0"/>
                </a:endParaRPr>
              </a:p>
              <a:p>
                <a:endParaRPr lang="en-US" sz="1800" dirty="0">
                  <a:latin typeface="Calibri" panose="020F0502020204030204" pitchFamily="34" charset="0"/>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4726792" y="3215474"/>
                <a:ext cx="4176464" cy="646331"/>
              </a:xfrm>
              <a:prstGeom prst="rect">
                <a:avLst/>
              </a:prstGeom>
              <a:blipFill rotWithShape="0">
                <a:blip r:embed="rId7"/>
                <a:stretch>
                  <a:fillRect l="-1166" t="-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4309882" y="4194037"/>
                <a:ext cx="28803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𝑡</m:t>
                              </m:r>
                            </m:e>
                          </m:acc>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𝑠</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𝑅</m:t>
                          </m:r>
                        </m:e>
                        <m:sub>
                          <m:r>
                            <a:rPr lang="en-US" sz="1800" b="0" i="1" smtClean="0">
                              <a:solidFill>
                                <a:srgbClr val="FF0000"/>
                              </a:solidFill>
                              <a:latin typeface="Cambria Math" panose="02040503050406030204" pitchFamily="18" charset="0"/>
                            </a:rPr>
                            <m:t>𝑊𝑉</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𝑡</m:t>
                          </m:r>
                        </m:e>
                        <m:sub>
                          <m:r>
                            <a:rPr lang="en-US" sz="1800" b="0" i="1" smtClean="0">
                              <a:solidFill>
                                <a:srgbClr val="FF0000"/>
                              </a:solidFill>
                              <a:latin typeface="Cambria Math" panose="02040503050406030204" pitchFamily="18" charset="0"/>
                            </a:rPr>
                            <m:t>𝑊𝑉</m:t>
                          </m:r>
                        </m:sub>
                      </m:sSub>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4309882" y="4194037"/>
                <a:ext cx="2880320" cy="369332"/>
              </a:xfrm>
              <a:prstGeom prst="rect">
                <a:avLst/>
              </a:prstGeom>
              <a:blipFill rotWithShape="0">
                <a:blip r:embed="rId8"/>
                <a:stretch>
                  <a:fillRect t="-11475" b="-1639"/>
                </a:stretch>
              </a:blipFill>
            </p:spPr>
            <p:txBody>
              <a:bodyPr/>
              <a:lstStyle/>
              <a:p>
                <a:r>
                  <a:rPr lang="en-US">
                    <a:noFill/>
                  </a:rPr>
                  <a:t> </a:t>
                </a:r>
              </a:p>
            </p:txBody>
          </p:sp>
        </mc:Fallback>
      </mc:AlternateContent>
      <p:grpSp>
        <p:nvGrpSpPr>
          <p:cNvPr id="83" name="Group 82"/>
          <p:cNvGrpSpPr>
            <a:grpSpLocks/>
          </p:cNvGrpSpPr>
          <p:nvPr/>
        </p:nvGrpSpPr>
        <p:grpSpPr>
          <a:xfrm>
            <a:off x="251868" y="4769596"/>
            <a:ext cx="1264380" cy="703394"/>
            <a:chOff x="4641027" y="1342110"/>
            <a:chExt cx="1656080" cy="942538"/>
          </a:xfrm>
        </p:grpSpPr>
        <p:sp>
          <p:nvSpPr>
            <p:cNvPr id="76" name="Freeform 75"/>
            <p:cNvSpPr/>
            <p:nvPr/>
          </p:nvSpPr>
          <p:spPr bwMode="auto">
            <a:xfrm>
              <a:off x="4641027" y="1342110"/>
              <a:ext cx="1656080" cy="899213"/>
            </a:xfrm>
            <a:custGeom>
              <a:avLst/>
              <a:gdLst>
                <a:gd name="connsiteX0" fmla="*/ 0 w 1656080"/>
                <a:gd name="connsiteY0" fmla="*/ 372390 h 899213"/>
                <a:gd name="connsiteX1" fmla="*/ 114300 w 1656080"/>
                <a:gd name="connsiteY1" fmla="*/ 593370 h 899213"/>
                <a:gd name="connsiteX2" fmla="*/ 388620 w 1656080"/>
                <a:gd name="connsiteY2" fmla="*/ 898170 h 899213"/>
                <a:gd name="connsiteX3" fmla="*/ 668020 w 1656080"/>
                <a:gd name="connsiteY3" fmla="*/ 481610 h 899213"/>
                <a:gd name="connsiteX4" fmla="*/ 843280 w 1656080"/>
                <a:gd name="connsiteY4" fmla="*/ 120930 h 899213"/>
                <a:gd name="connsiteX5" fmla="*/ 1193800 w 1656080"/>
                <a:gd name="connsiteY5" fmla="*/ 9170 h 899213"/>
                <a:gd name="connsiteX6" fmla="*/ 1656080 w 1656080"/>
                <a:gd name="connsiteY6" fmla="*/ 326670 h 89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080" h="899213">
                  <a:moveTo>
                    <a:pt x="0" y="372390"/>
                  </a:moveTo>
                  <a:cubicBezTo>
                    <a:pt x="24765" y="439065"/>
                    <a:pt x="49530" y="505740"/>
                    <a:pt x="114300" y="593370"/>
                  </a:cubicBezTo>
                  <a:cubicBezTo>
                    <a:pt x="179070" y="681000"/>
                    <a:pt x="296333" y="916797"/>
                    <a:pt x="388620" y="898170"/>
                  </a:cubicBezTo>
                  <a:cubicBezTo>
                    <a:pt x="480907" y="879543"/>
                    <a:pt x="592243" y="611150"/>
                    <a:pt x="668020" y="481610"/>
                  </a:cubicBezTo>
                  <a:cubicBezTo>
                    <a:pt x="743797" y="352070"/>
                    <a:pt x="755650" y="199670"/>
                    <a:pt x="843280" y="120930"/>
                  </a:cubicBezTo>
                  <a:cubicBezTo>
                    <a:pt x="930910" y="42190"/>
                    <a:pt x="1058334" y="-25120"/>
                    <a:pt x="1193800" y="9170"/>
                  </a:cubicBezTo>
                  <a:cubicBezTo>
                    <a:pt x="1329266" y="43460"/>
                    <a:pt x="1579033" y="272907"/>
                    <a:pt x="1656080" y="326670"/>
                  </a:cubicBezTo>
                </a:path>
              </a:pathLst>
            </a:cu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77" name="Oval 76"/>
            <p:cNvSpPr/>
            <p:nvPr/>
          </p:nvSpPr>
          <p:spPr bwMode="auto">
            <a:xfrm>
              <a:off x="4703678" y="1882620"/>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78" name="Oval 77"/>
            <p:cNvSpPr/>
            <p:nvPr/>
          </p:nvSpPr>
          <p:spPr bwMode="auto">
            <a:xfrm>
              <a:off x="4979291" y="217663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79" name="Oval 78"/>
            <p:cNvSpPr/>
            <p:nvPr/>
          </p:nvSpPr>
          <p:spPr bwMode="auto">
            <a:xfrm>
              <a:off x="5423635" y="1393853"/>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0" name="Oval 79"/>
            <p:cNvSpPr/>
            <p:nvPr/>
          </p:nvSpPr>
          <p:spPr bwMode="auto">
            <a:xfrm>
              <a:off x="6075781" y="149112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1" name="Oval 80"/>
            <p:cNvSpPr/>
            <p:nvPr/>
          </p:nvSpPr>
          <p:spPr bwMode="auto">
            <a:xfrm>
              <a:off x="5243615" y="177428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84" name="Group 83"/>
          <p:cNvGrpSpPr/>
          <p:nvPr/>
        </p:nvGrpSpPr>
        <p:grpSpPr>
          <a:xfrm>
            <a:off x="2210815" y="2355770"/>
            <a:ext cx="860249" cy="489600"/>
            <a:chOff x="4641027" y="1342110"/>
            <a:chExt cx="1656080" cy="942538"/>
          </a:xfrm>
        </p:grpSpPr>
        <p:sp>
          <p:nvSpPr>
            <p:cNvPr id="85" name="Freeform 84"/>
            <p:cNvSpPr/>
            <p:nvPr/>
          </p:nvSpPr>
          <p:spPr bwMode="auto">
            <a:xfrm>
              <a:off x="4641027" y="1342110"/>
              <a:ext cx="1656080" cy="899213"/>
            </a:xfrm>
            <a:custGeom>
              <a:avLst/>
              <a:gdLst>
                <a:gd name="connsiteX0" fmla="*/ 0 w 1656080"/>
                <a:gd name="connsiteY0" fmla="*/ 372390 h 899213"/>
                <a:gd name="connsiteX1" fmla="*/ 114300 w 1656080"/>
                <a:gd name="connsiteY1" fmla="*/ 593370 h 899213"/>
                <a:gd name="connsiteX2" fmla="*/ 388620 w 1656080"/>
                <a:gd name="connsiteY2" fmla="*/ 898170 h 899213"/>
                <a:gd name="connsiteX3" fmla="*/ 668020 w 1656080"/>
                <a:gd name="connsiteY3" fmla="*/ 481610 h 899213"/>
                <a:gd name="connsiteX4" fmla="*/ 843280 w 1656080"/>
                <a:gd name="connsiteY4" fmla="*/ 120930 h 899213"/>
                <a:gd name="connsiteX5" fmla="*/ 1193800 w 1656080"/>
                <a:gd name="connsiteY5" fmla="*/ 9170 h 899213"/>
                <a:gd name="connsiteX6" fmla="*/ 1656080 w 1656080"/>
                <a:gd name="connsiteY6" fmla="*/ 326670 h 89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080" h="899213">
                  <a:moveTo>
                    <a:pt x="0" y="372390"/>
                  </a:moveTo>
                  <a:cubicBezTo>
                    <a:pt x="24765" y="439065"/>
                    <a:pt x="49530" y="505740"/>
                    <a:pt x="114300" y="593370"/>
                  </a:cubicBezTo>
                  <a:cubicBezTo>
                    <a:pt x="179070" y="681000"/>
                    <a:pt x="296333" y="916797"/>
                    <a:pt x="388620" y="898170"/>
                  </a:cubicBezTo>
                  <a:cubicBezTo>
                    <a:pt x="480907" y="879543"/>
                    <a:pt x="592243" y="611150"/>
                    <a:pt x="668020" y="481610"/>
                  </a:cubicBezTo>
                  <a:cubicBezTo>
                    <a:pt x="743797" y="352070"/>
                    <a:pt x="755650" y="199670"/>
                    <a:pt x="843280" y="120930"/>
                  </a:cubicBezTo>
                  <a:cubicBezTo>
                    <a:pt x="930910" y="42190"/>
                    <a:pt x="1058334" y="-25120"/>
                    <a:pt x="1193800" y="9170"/>
                  </a:cubicBezTo>
                  <a:cubicBezTo>
                    <a:pt x="1329266" y="43460"/>
                    <a:pt x="1579033" y="272907"/>
                    <a:pt x="1656080" y="326670"/>
                  </a:cubicBezTo>
                </a:path>
              </a:pathLst>
            </a:cu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6" name="Oval 85"/>
            <p:cNvSpPr/>
            <p:nvPr/>
          </p:nvSpPr>
          <p:spPr bwMode="auto">
            <a:xfrm>
              <a:off x="4703678" y="1882620"/>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7" name="Oval 86"/>
            <p:cNvSpPr/>
            <p:nvPr/>
          </p:nvSpPr>
          <p:spPr bwMode="auto">
            <a:xfrm>
              <a:off x="4979291" y="217663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8" name="Oval 87"/>
            <p:cNvSpPr/>
            <p:nvPr/>
          </p:nvSpPr>
          <p:spPr bwMode="auto">
            <a:xfrm>
              <a:off x="5423635" y="1393853"/>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9" name="Oval 88"/>
            <p:cNvSpPr/>
            <p:nvPr/>
          </p:nvSpPr>
          <p:spPr bwMode="auto">
            <a:xfrm>
              <a:off x="6075781" y="149112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90" name="Oval 89"/>
            <p:cNvSpPr/>
            <p:nvPr/>
          </p:nvSpPr>
          <p:spPr bwMode="auto">
            <a:xfrm>
              <a:off x="5243615" y="177428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91" name="Freeform 90"/>
          <p:cNvSpPr/>
          <p:nvPr/>
        </p:nvSpPr>
        <p:spPr bwMode="auto">
          <a:xfrm>
            <a:off x="2839720" y="1784298"/>
            <a:ext cx="244544" cy="655320"/>
          </a:xfrm>
          <a:custGeom>
            <a:avLst/>
            <a:gdLst>
              <a:gd name="connsiteX0" fmla="*/ 147320 w 244544"/>
              <a:gd name="connsiteY0" fmla="*/ 655320 h 655320"/>
              <a:gd name="connsiteX1" fmla="*/ 238760 w 244544"/>
              <a:gd name="connsiteY1" fmla="*/ 375920 h 655320"/>
              <a:gd name="connsiteX2" fmla="*/ 0 w 244544"/>
              <a:gd name="connsiteY2" fmla="*/ 0 h 655320"/>
            </a:gdLst>
            <a:ahLst/>
            <a:cxnLst>
              <a:cxn ang="0">
                <a:pos x="connsiteX0" y="connsiteY0"/>
              </a:cxn>
              <a:cxn ang="0">
                <a:pos x="connsiteX1" y="connsiteY1"/>
              </a:cxn>
              <a:cxn ang="0">
                <a:pos x="connsiteX2" y="connsiteY2"/>
              </a:cxn>
            </a:cxnLst>
            <a:rect l="l" t="t" r="r" b="b"/>
            <a:pathLst>
              <a:path w="244544" h="655320">
                <a:moveTo>
                  <a:pt x="147320" y="655320"/>
                </a:moveTo>
                <a:cubicBezTo>
                  <a:pt x="205316" y="570230"/>
                  <a:pt x="263313" y="485140"/>
                  <a:pt x="238760" y="375920"/>
                </a:cubicBezTo>
                <a:cubicBezTo>
                  <a:pt x="214207" y="266700"/>
                  <a:pt x="107103" y="133350"/>
                  <a:pt x="0" y="0"/>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92" name="TextBox 91"/>
              <p:cNvSpPr txBox="1"/>
              <p:nvPr/>
            </p:nvSpPr>
            <p:spPr>
              <a:xfrm>
                <a:off x="2933902" y="1891490"/>
                <a:ext cx="39583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𝑠</m:t>
                      </m:r>
                    </m:oMath>
                  </m:oMathPara>
                </a14:m>
                <a:endParaRPr lang="en-US" sz="2000" dirty="0"/>
              </a:p>
            </p:txBody>
          </p:sp>
        </mc:Choice>
        <mc:Fallback xmlns="">
          <p:sp>
            <p:nvSpPr>
              <p:cNvPr id="92" name="TextBox 91"/>
              <p:cNvSpPr txBox="1">
                <a:spLocks noRot="1" noChangeAspect="1" noMove="1" noResize="1" noEditPoints="1" noAdjustHandles="1" noChangeArrowheads="1" noChangeShapeType="1" noTextEdit="1"/>
              </p:cNvSpPr>
              <p:nvPr/>
            </p:nvSpPr>
            <p:spPr>
              <a:xfrm>
                <a:off x="2933902" y="1891490"/>
                <a:ext cx="395835" cy="400110"/>
              </a:xfrm>
              <a:prstGeom prst="rect">
                <a:avLst/>
              </a:prstGeom>
              <a:blipFill rotWithShape="0">
                <a:blip r:embed="rId9"/>
                <a:stretch>
                  <a:fillRect/>
                </a:stretch>
              </a:blipFill>
            </p:spPr>
            <p:txBody>
              <a:bodyPr/>
              <a:lstStyle/>
              <a:p>
                <a:r>
                  <a:rPr lang="en-US">
                    <a:noFill/>
                  </a:rPr>
                  <a:t> </a:t>
                </a:r>
              </a:p>
            </p:txBody>
          </p:sp>
        </mc:Fallback>
      </mc:AlternateContent>
      <p:grpSp>
        <p:nvGrpSpPr>
          <p:cNvPr id="93" name="Group 92"/>
          <p:cNvGrpSpPr/>
          <p:nvPr/>
        </p:nvGrpSpPr>
        <p:grpSpPr>
          <a:xfrm>
            <a:off x="1660007" y="5458076"/>
            <a:ext cx="620216" cy="540236"/>
            <a:chOff x="1079612" y="3933056"/>
            <a:chExt cx="620216" cy="540236"/>
          </a:xfrm>
        </p:grpSpPr>
        <p:cxnSp>
          <p:nvCxnSpPr>
            <p:cNvPr id="94" name="Straight Arrow Connector 93"/>
            <p:cNvCxnSpPr/>
            <p:nvPr/>
          </p:nvCxnSpPr>
          <p:spPr bwMode="auto">
            <a:xfrm flipV="1">
              <a:off x="1079612" y="3933056"/>
              <a:ext cx="0" cy="540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5" name="Straight Arrow Connector 94"/>
            <p:cNvCxnSpPr/>
            <p:nvPr/>
          </p:nvCxnSpPr>
          <p:spPr bwMode="auto">
            <a:xfrm>
              <a:off x="1079612" y="4473292"/>
              <a:ext cx="62021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6" name="Straight Arrow Connector 95"/>
            <p:cNvCxnSpPr/>
            <p:nvPr/>
          </p:nvCxnSpPr>
          <p:spPr bwMode="auto">
            <a:xfrm flipV="1">
              <a:off x="1079612" y="4343627"/>
              <a:ext cx="504056" cy="1294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06" name="TextBox 105"/>
          <p:cNvSpPr txBox="1"/>
          <p:nvPr/>
        </p:nvSpPr>
        <p:spPr>
          <a:xfrm>
            <a:off x="501808" y="1204445"/>
            <a:ext cx="3881649" cy="338554"/>
          </a:xfrm>
          <a:prstGeom prst="rect">
            <a:avLst/>
          </a:prstGeom>
          <a:noFill/>
        </p:spPr>
        <p:txBody>
          <a:bodyPr wrap="square" rtlCol="0">
            <a:spAutoFit/>
          </a:bodyPr>
          <a:lstStyle/>
          <a:p>
            <a:pPr marL="179388" indent="-179388">
              <a:buFont typeface="Arial" panose="020B0604020202020204" pitchFamily="34" charset="0"/>
              <a:buChar char="•"/>
            </a:pPr>
            <a:r>
              <a:rPr lang="en-US" sz="1600" dirty="0" smtClean="0">
                <a:latin typeface="Calibri" panose="020F0502020204030204" pitchFamily="34" charset="0"/>
              </a:rPr>
              <a:t>As a coordinate transformation problem</a:t>
            </a:r>
            <a:endParaRPr lang="en-US" sz="1600" dirty="0">
              <a:latin typeface="Calibri" panose="020F0502020204030204" pitchFamily="34" charset="0"/>
            </a:endParaRPr>
          </a:p>
        </p:txBody>
      </p:sp>
      <p:sp>
        <p:nvSpPr>
          <p:cNvPr id="107" name="TextBox 106"/>
          <p:cNvSpPr txBox="1"/>
          <p:nvPr/>
        </p:nvSpPr>
        <p:spPr>
          <a:xfrm>
            <a:off x="349269" y="3803984"/>
            <a:ext cx="3881649" cy="338554"/>
          </a:xfrm>
          <a:prstGeom prst="rect">
            <a:avLst/>
          </a:prstGeom>
          <a:noFill/>
        </p:spPr>
        <p:txBody>
          <a:bodyPr wrap="square" rtlCol="0">
            <a:spAutoFit/>
          </a:bodyPr>
          <a:lstStyle/>
          <a:p>
            <a:pPr marL="179388" indent="-179388">
              <a:buFont typeface="Arial" panose="020B0604020202020204" pitchFamily="34" charset="0"/>
              <a:buChar char="•"/>
            </a:pPr>
            <a:r>
              <a:rPr lang="en-US" sz="1600" dirty="0" smtClean="0">
                <a:latin typeface="Calibri" panose="020F0502020204030204" pitchFamily="34" charset="0"/>
              </a:rPr>
              <a:t>As a point cloud alignment problem</a:t>
            </a:r>
            <a:endParaRPr lang="en-US" sz="1600" dirty="0">
              <a:latin typeface="Calibri" panose="020F0502020204030204" pitchFamily="34" charset="0"/>
            </a:endParaRPr>
          </a:p>
        </p:txBody>
      </p:sp>
      <p:sp>
        <p:nvSpPr>
          <p:cNvPr id="108" name="Freeform 107"/>
          <p:cNvSpPr/>
          <p:nvPr/>
        </p:nvSpPr>
        <p:spPr bwMode="auto">
          <a:xfrm>
            <a:off x="1072529" y="4502849"/>
            <a:ext cx="1904427" cy="268531"/>
          </a:xfrm>
          <a:custGeom>
            <a:avLst/>
            <a:gdLst>
              <a:gd name="connsiteX0" fmla="*/ 0 w 1904427"/>
              <a:gd name="connsiteY0" fmla="*/ 220405 h 268531"/>
              <a:gd name="connsiteX1" fmla="*/ 804397 w 1904427"/>
              <a:gd name="connsiteY1" fmla="*/ 399 h 268531"/>
              <a:gd name="connsiteX2" fmla="*/ 1904427 w 1904427"/>
              <a:gd name="connsiteY2" fmla="*/ 268531 h 268531"/>
            </a:gdLst>
            <a:ahLst/>
            <a:cxnLst>
              <a:cxn ang="0">
                <a:pos x="connsiteX0" y="connsiteY0"/>
              </a:cxn>
              <a:cxn ang="0">
                <a:pos x="connsiteX1" y="connsiteY1"/>
              </a:cxn>
              <a:cxn ang="0">
                <a:pos x="connsiteX2" y="connsiteY2"/>
              </a:cxn>
            </a:cxnLst>
            <a:rect l="l" t="t" r="r" b="b"/>
            <a:pathLst>
              <a:path w="1904427" h="268531">
                <a:moveTo>
                  <a:pt x="0" y="220405"/>
                </a:moveTo>
                <a:cubicBezTo>
                  <a:pt x="243496" y="106391"/>
                  <a:pt x="486993" y="-7622"/>
                  <a:pt x="804397" y="399"/>
                </a:cubicBezTo>
                <a:cubicBezTo>
                  <a:pt x="1121801" y="8420"/>
                  <a:pt x="1513114" y="138475"/>
                  <a:pt x="1904427" y="268531"/>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109" name="TextBox 108"/>
              <p:cNvSpPr txBox="1"/>
              <p:nvPr/>
            </p:nvSpPr>
            <p:spPr>
              <a:xfrm>
                <a:off x="1134743" y="4102124"/>
                <a:ext cx="1617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𝑅</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𝑠</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𝑡</m:t>
                      </m:r>
                      <m:r>
                        <a:rPr lang="en-US" sz="1800" b="0" i="1" smtClean="0">
                          <a:solidFill>
                            <a:srgbClr val="FF0000"/>
                          </a:solidFill>
                          <a:latin typeface="Cambria Math" panose="02040503050406030204" pitchFamily="18" charset="0"/>
                        </a:rPr>
                        <m:t>}</m:t>
                      </m:r>
                    </m:oMath>
                  </m:oMathPara>
                </a14:m>
                <a:endParaRPr lang="en-US" sz="1800" dirty="0">
                  <a:solidFill>
                    <a:srgbClr val="FF0000"/>
                  </a:solidFill>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1134743" y="4102124"/>
                <a:ext cx="1617930" cy="369332"/>
              </a:xfrm>
              <a:prstGeom prst="rect">
                <a:avLst/>
              </a:prstGeom>
              <a:blipFill rotWithShape="0">
                <a:blip r:embed="rId10"/>
                <a:stretch>
                  <a:fillRect b="-16393"/>
                </a:stretch>
              </a:blipFill>
            </p:spPr>
            <p:txBody>
              <a:bodyPr/>
              <a:lstStyle/>
              <a:p>
                <a:r>
                  <a:rPr lang="en-US">
                    <a:noFill/>
                  </a:rPr>
                  <a:t> </a:t>
                </a:r>
              </a:p>
            </p:txBody>
          </p:sp>
        </mc:Fallback>
      </mc:AlternateContent>
      <p:grpSp>
        <p:nvGrpSpPr>
          <p:cNvPr id="110" name="Group 109"/>
          <p:cNvGrpSpPr>
            <a:grpSpLocks noChangeAspect="1"/>
          </p:cNvGrpSpPr>
          <p:nvPr/>
        </p:nvGrpSpPr>
        <p:grpSpPr>
          <a:xfrm rot="-1800000">
            <a:off x="2759485" y="4342525"/>
            <a:ext cx="1517256" cy="863528"/>
            <a:chOff x="4641027" y="1342110"/>
            <a:chExt cx="1656080" cy="942538"/>
          </a:xfrm>
        </p:grpSpPr>
        <p:sp>
          <p:nvSpPr>
            <p:cNvPr id="111" name="Freeform 110"/>
            <p:cNvSpPr/>
            <p:nvPr/>
          </p:nvSpPr>
          <p:spPr bwMode="auto">
            <a:xfrm>
              <a:off x="4641027" y="1342110"/>
              <a:ext cx="1656080" cy="899213"/>
            </a:xfrm>
            <a:custGeom>
              <a:avLst/>
              <a:gdLst>
                <a:gd name="connsiteX0" fmla="*/ 0 w 1656080"/>
                <a:gd name="connsiteY0" fmla="*/ 372390 h 899213"/>
                <a:gd name="connsiteX1" fmla="*/ 114300 w 1656080"/>
                <a:gd name="connsiteY1" fmla="*/ 593370 h 899213"/>
                <a:gd name="connsiteX2" fmla="*/ 388620 w 1656080"/>
                <a:gd name="connsiteY2" fmla="*/ 898170 h 899213"/>
                <a:gd name="connsiteX3" fmla="*/ 668020 w 1656080"/>
                <a:gd name="connsiteY3" fmla="*/ 481610 h 899213"/>
                <a:gd name="connsiteX4" fmla="*/ 843280 w 1656080"/>
                <a:gd name="connsiteY4" fmla="*/ 120930 h 899213"/>
                <a:gd name="connsiteX5" fmla="*/ 1193800 w 1656080"/>
                <a:gd name="connsiteY5" fmla="*/ 9170 h 899213"/>
                <a:gd name="connsiteX6" fmla="*/ 1656080 w 1656080"/>
                <a:gd name="connsiteY6" fmla="*/ 326670 h 89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080" h="899213">
                  <a:moveTo>
                    <a:pt x="0" y="372390"/>
                  </a:moveTo>
                  <a:cubicBezTo>
                    <a:pt x="24765" y="439065"/>
                    <a:pt x="49530" y="505740"/>
                    <a:pt x="114300" y="593370"/>
                  </a:cubicBezTo>
                  <a:cubicBezTo>
                    <a:pt x="179070" y="681000"/>
                    <a:pt x="296333" y="916797"/>
                    <a:pt x="388620" y="898170"/>
                  </a:cubicBezTo>
                  <a:cubicBezTo>
                    <a:pt x="480907" y="879543"/>
                    <a:pt x="592243" y="611150"/>
                    <a:pt x="668020" y="481610"/>
                  </a:cubicBezTo>
                  <a:cubicBezTo>
                    <a:pt x="743797" y="352070"/>
                    <a:pt x="755650" y="199670"/>
                    <a:pt x="843280" y="120930"/>
                  </a:cubicBezTo>
                  <a:cubicBezTo>
                    <a:pt x="930910" y="42190"/>
                    <a:pt x="1058334" y="-25120"/>
                    <a:pt x="1193800" y="9170"/>
                  </a:cubicBezTo>
                  <a:cubicBezTo>
                    <a:pt x="1329266" y="43460"/>
                    <a:pt x="1579033" y="272907"/>
                    <a:pt x="1656080" y="326670"/>
                  </a:cubicBezTo>
                </a:path>
              </a:pathLst>
            </a:cu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2" name="Oval 111"/>
            <p:cNvSpPr/>
            <p:nvPr/>
          </p:nvSpPr>
          <p:spPr bwMode="auto">
            <a:xfrm>
              <a:off x="4703678" y="1882620"/>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3" name="Oval 112"/>
            <p:cNvSpPr/>
            <p:nvPr/>
          </p:nvSpPr>
          <p:spPr bwMode="auto">
            <a:xfrm>
              <a:off x="4979291" y="217663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4" name="Oval 113"/>
            <p:cNvSpPr/>
            <p:nvPr/>
          </p:nvSpPr>
          <p:spPr bwMode="auto">
            <a:xfrm>
              <a:off x="5423635" y="1393853"/>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5" name="Oval 114"/>
            <p:cNvSpPr/>
            <p:nvPr/>
          </p:nvSpPr>
          <p:spPr bwMode="auto">
            <a:xfrm>
              <a:off x="6075781" y="149112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6" name="Oval 115"/>
            <p:cNvSpPr/>
            <p:nvPr/>
          </p:nvSpPr>
          <p:spPr bwMode="auto">
            <a:xfrm>
              <a:off x="5243615" y="177428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grpSp>
        <p:nvGrpSpPr>
          <p:cNvPr id="117" name="Group 116"/>
          <p:cNvGrpSpPr>
            <a:grpSpLocks/>
          </p:cNvGrpSpPr>
          <p:nvPr/>
        </p:nvGrpSpPr>
        <p:grpSpPr>
          <a:xfrm>
            <a:off x="249763" y="4772336"/>
            <a:ext cx="1264380" cy="703394"/>
            <a:chOff x="4641027" y="1342110"/>
            <a:chExt cx="1656080" cy="942538"/>
          </a:xfrm>
        </p:grpSpPr>
        <p:sp>
          <p:nvSpPr>
            <p:cNvPr id="118" name="Freeform 117"/>
            <p:cNvSpPr/>
            <p:nvPr/>
          </p:nvSpPr>
          <p:spPr bwMode="auto">
            <a:xfrm>
              <a:off x="4641027" y="1342110"/>
              <a:ext cx="1656080" cy="899213"/>
            </a:xfrm>
            <a:custGeom>
              <a:avLst/>
              <a:gdLst>
                <a:gd name="connsiteX0" fmla="*/ 0 w 1656080"/>
                <a:gd name="connsiteY0" fmla="*/ 372390 h 899213"/>
                <a:gd name="connsiteX1" fmla="*/ 114300 w 1656080"/>
                <a:gd name="connsiteY1" fmla="*/ 593370 h 899213"/>
                <a:gd name="connsiteX2" fmla="*/ 388620 w 1656080"/>
                <a:gd name="connsiteY2" fmla="*/ 898170 h 899213"/>
                <a:gd name="connsiteX3" fmla="*/ 668020 w 1656080"/>
                <a:gd name="connsiteY3" fmla="*/ 481610 h 899213"/>
                <a:gd name="connsiteX4" fmla="*/ 843280 w 1656080"/>
                <a:gd name="connsiteY4" fmla="*/ 120930 h 899213"/>
                <a:gd name="connsiteX5" fmla="*/ 1193800 w 1656080"/>
                <a:gd name="connsiteY5" fmla="*/ 9170 h 899213"/>
                <a:gd name="connsiteX6" fmla="*/ 1656080 w 1656080"/>
                <a:gd name="connsiteY6" fmla="*/ 326670 h 89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080" h="899213">
                  <a:moveTo>
                    <a:pt x="0" y="372390"/>
                  </a:moveTo>
                  <a:cubicBezTo>
                    <a:pt x="24765" y="439065"/>
                    <a:pt x="49530" y="505740"/>
                    <a:pt x="114300" y="593370"/>
                  </a:cubicBezTo>
                  <a:cubicBezTo>
                    <a:pt x="179070" y="681000"/>
                    <a:pt x="296333" y="916797"/>
                    <a:pt x="388620" y="898170"/>
                  </a:cubicBezTo>
                  <a:cubicBezTo>
                    <a:pt x="480907" y="879543"/>
                    <a:pt x="592243" y="611150"/>
                    <a:pt x="668020" y="481610"/>
                  </a:cubicBezTo>
                  <a:cubicBezTo>
                    <a:pt x="743797" y="352070"/>
                    <a:pt x="755650" y="199670"/>
                    <a:pt x="843280" y="120930"/>
                  </a:cubicBezTo>
                  <a:cubicBezTo>
                    <a:pt x="930910" y="42190"/>
                    <a:pt x="1058334" y="-25120"/>
                    <a:pt x="1193800" y="9170"/>
                  </a:cubicBezTo>
                  <a:cubicBezTo>
                    <a:pt x="1329266" y="43460"/>
                    <a:pt x="1579033" y="272907"/>
                    <a:pt x="1656080" y="326670"/>
                  </a:cubicBezTo>
                </a:path>
              </a:pathLst>
            </a:cu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9" name="Oval 118"/>
            <p:cNvSpPr/>
            <p:nvPr/>
          </p:nvSpPr>
          <p:spPr bwMode="auto">
            <a:xfrm>
              <a:off x="4703678" y="1882620"/>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0" name="Oval 119"/>
            <p:cNvSpPr/>
            <p:nvPr/>
          </p:nvSpPr>
          <p:spPr bwMode="auto">
            <a:xfrm>
              <a:off x="4979291" y="217663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1" name="Oval 120"/>
            <p:cNvSpPr/>
            <p:nvPr/>
          </p:nvSpPr>
          <p:spPr bwMode="auto">
            <a:xfrm>
              <a:off x="5423635" y="1393853"/>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2" name="Oval 121"/>
            <p:cNvSpPr/>
            <p:nvPr/>
          </p:nvSpPr>
          <p:spPr bwMode="auto">
            <a:xfrm>
              <a:off x="6075781" y="149112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3" name="Oval 122"/>
            <p:cNvSpPr/>
            <p:nvPr/>
          </p:nvSpPr>
          <p:spPr bwMode="auto">
            <a:xfrm>
              <a:off x="5243615" y="1774286"/>
              <a:ext cx="108012" cy="108012"/>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4" name="Footer Placeholder 3"/>
          <p:cNvSpPr>
            <a:spLocks noGrp="1"/>
          </p:cNvSpPr>
          <p:nvPr>
            <p:ph type="ftr" sz="quarter" idx="10"/>
          </p:nvPr>
        </p:nvSpPr>
        <p:spPr/>
        <p:txBody>
          <a:bodyPr/>
          <a:lstStyle/>
          <a:p>
            <a:r>
              <a:rPr lang="en-US" smtClean="0"/>
              <a:t>Zichao Zhang – University of Zurich – How to Run Reproducible Visual SLAM Experiments</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223208" y="4617787"/>
                <a:ext cx="20522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solidFill>
                            <a:srgbClr val="FF0000"/>
                          </a:solidFill>
                          <a:latin typeface="Cambria Math" panose="02040503050406030204" pitchFamily="18" charset="0"/>
                        </a:rPr>
                        <m:t>𝑋</m:t>
                      </m:r>
                      <m:r>
                        <a:rPr lang="en-US" sz="2000" b="0" i="1" smtClean="0">
                          <a:latin typeface="Cambria Math" panose="02040503050406030204" pitchFamily="18" charset="0"/>
                        </a:rPr>
                        <m:t>𝐵</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223208" y="4617787"/>
                <a:ext cx="2052228" cy="400110"/>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928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6" presetClass="emph" presetSubtype="0" fill="hold" nodeType="clickEffect">
                                  <p:stCondLst>
                                    <p:cond delay="0"/>
                                  </p:stCondLst>
                                  <p:childTnLst>
                                    <p:animScale>
                                      <p:cBhvr>
                                        <p:cTn id="100" dur="500" fill="hold"/>
                                        <p:tgtEl>
                                          <p:spTgt spid="83"/>
                                        </p:tgtEl>
                                      </p:cBhvr>
                                      <p:by x="120000" y="120000"/>
                                    </p:animScale>
                                  </p:childTnLst>
                                </p:cTn>
                              </p:par>
                            </p:childTnLst>
                          </p:cTn>
                        </p:par>
                        <p:par>
                          <p:cTn id="101" fill="hold">
                            <p:stCondLst>
                              <p:cond delay="500"/>
                            </p:stCondLst>
                            <p:childTnLst>
                              <p:par>
                                <p:cTn id="102" presetID="8" presetClass="emph" presetSubtype="0" fill="hold" nodeType="afterEffect">
                                  <p:stCondLst>
                                    <p:cond delay="0"/>
                                  </p:stCondLst>
                                  <p:childTnLst>
                                    <p:animRot by="-1800000">
                                      <p:cBhvr>
                                        <p:cTn id="103" dur="500" fill="hold"/>
                                        <p:tgtEl>
                                          <p:spTgt spid="83"/>
                                        </p:tgtEl>
                                        <p:attrNameLst>
                                          <p:attrName>r</p:attrName>
                                        </p:attrNameLst>
                                      </p:cBhvr>
                                    </p:animRot>
                                  </p:childTnLst>
                                </p:cTn>
                              </p:par>
                            </p:childTnLst>
                          </p:cTn>
                        </p:par>
                        <p:par>
                          <p:cTn id="104" fill="hold">
                            <p:stCondLst>
                              <p:cond delay="1000"/>
                            </p:stCondLst>
                            <p:childTnLst>
                              <p:par>
                                <p:cTn id="105" presetID="42" presetClass="path" presetSubtype="0" accel="50000" decel="50000" fill="hold" nodeType="afterEffect">
                                  <p:stCondLst>
                                    <p:cond delay="0"/>
                                  </p:stCondLst>
                                  <p:childTnLst>
                                    <p:animMotion origin="layout" path="M 0.00087 -0.01065 L 0.28715 -0.04977 " pathEditMode="relative" rAng="0" ptsTypes="AA">
                                      <p:cBhvr>
                                        <p:cTn id="106" dur="500" fill="hold"/>
                                        <p:tgtEl>
                                          <p:spTgt spid="83"/>
                                        </p:tgtEl>
                                        <p:attrNameLst>
                                          <p:attrName>ppt_x</p:attrName>
                                          <p:attrName>ppt_y</p:attrName>
                                        </p:attrNameLst>
                                      </p:cBhvr>
                                      <p:rCtr x="14306" y="-1968"/>
                                    </p:animMotion>
                                  </p:childTnLst>
                                </p:cTn>
                              </p:par>
                            </p:childTnLst>
                          </p:cTn>
                        </p:par>
                        <p:par>
                          <p:cTn id="107" fill="hold">
                            <p:stCondLst>
                              <p:cond delay="1500"/>
                            </p:stCondLst>
                            <p:childTnLst>
                              <p:par>
                                <p:cTn id="108" presetID="1" presetClass="exit" presetSubtype="0" fill="hold" nodeType="afterEffect">
                                  <p:stCondLst>
                                    <p:cond delay="0"/>
                                  </p:stCondLst>
                                  <p:childTnLst>
                                    <p:set>
                                      <p:cBhvr>
                                        <p:cTn id="109" dur="1" fill="hold">
                                          <p:stCondLst>
                                            <p:cond delay="0"/>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21" grpId="0"/>
      <p:bldP spid="22" grpId="0"/>
      <p:bldP spid="29" grpId="0" animBg="1"/>
      <p:bldP spid="30" grpId="0" animBg="1"/>
      <p:bldP spid="31" grpId="0" animBg="1"/>
      <p:bldP spid="32" grpId="0" animBg="1"/>
      <p:bldP spid="34" grpId="0" animBg="1"/>
      <p:bldP spid="70" grpId="0" animBg="1"/>
      <p:bldP spid="71" grpId="0"/>
      <p:bldP spid="72" grpId="0"/>
      <p:bldP spid="73" grpId="0"/>
      <p:bldP spid="75" grpId="0"/>
      <p:bldP spid="91" grpId="0" animBg="1"/>
      <p:bldP spid="92" grpId="0"/>
      <p:bldP spid="106" grpId="0"/>
      <p:bldP spid="107" grpId="0"/>
      <p:bldP spid="108" grpId="0" animBg="1"/>
      <p:bldP spid="109"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Alignment</a:t>
            </a:r>
            <a:endParaRPr lang="en-US" dirty="0"/>
          </a:p>
        </p:txBody>
      </p:sp>
      <p:sp>
        <p:nvSpPr>
          <p:cNvPr id="4" name="Rectangle 3"/>
          <p:cNvSpPr/>
          <p:nvPr/>
        </p:nvSpPr>
        <p:spPr>
          <a:xfrm>
            <a:off x="127947" y="2179893"/>
            <a:ext cx="9216516" cy="276999"/>
          </a:xfrm>
          <a:prstGeom prst="rect">
            <a:avLst/>
          </a:prstGeom>
        </p:spPr>
        <p:txBody>
          <a:bodyPr wrap="square">
            <a:spAutoFit/>
          </a:bodyPr>
          <a:lstStyle/>
          <a:p>
            <a:r>
              <a:rPr lang="en-US" sz="1200" dirty="0" smtClean="0">
                <a:solidFill>
                  <a:schemeClr val="bg1">
                    <a:lumMod val="50000"/>
                  </a:schemeClr>
                </a:solidFill>
                <a:latin typeface="Calibri" panose="020F0502020204030204" pitchFamily="34" charset="0"/>
                <a:ea typeface="Microsoft YaHei" panose="020B0503020204020204" pitchFamily="34" charset="-122"/>
              </a:rPr>
              <a:t>Horn "</a:t>
            </a:r>
            <a:r>
              <a:rPr lang="en-US" sz="1200" dirty="0">
                <a:solidFill>
                  <a:schemeClr val="bg1">
                    <a:lumMod val="50000"/>
                  </a:schemeClr>
                </a:solidFill>
                <a:latin typeface="Calibri" panose="020F0502020204030204" pitchFamily="34" charset="0"/>
                <a:ea typeface="Microsoft YaHei" panose="020B0503020204020204" pitchFamily="34" charset="-122"/>
              </a:rPr>
              <a:t>Closed-form solution of absolute orientation using unit quaternions." JOSA A 4.4 (1987): 629-642.</a:t>
            </a:r>
            <a:endParaRPr lang="en-US" sz="1200" dirty="0">
              <a:solidFill>
                <a:schemeClr val="bg1">
                  <a:lumMod val="50000"/>
                </a:schemeClr>
              </a:solidFill>
              <a:latin typeface="Calibri" panose="020F0502020204030204" pitchFamily="34" charset="0"/>
            </a:endParaRPr>
          </a:p>
        </p:txBody>
      </p:sp>
      <p:sp>
        <p:nvSpPr>
          <p:cNvPr id="6" name="Rectangle 5"/>
          <p:cNvSpPr/>
          <p:nvPr/>
        </p:nvSpPr>
        <p:spPr>
          <a:xfrm>
            <a:off x="131979" y="1802623"/>
            <a:ext cx="9216516" cy="461665"/>
          </a:xfrm>
          <a:prstGeom prst="rect">
            <a:avLst/>
          </a:prstGeom>
        </p:spPr>
        <p:txBody>
          <a:bodyPr wrap="square">
            <a:spAutoFit/>
          </a:bodyPr>
          <a:lstStyle/>
          <a:p>
            <a:r>
              <a:rPr lang="en-US" sz="1200" dirty="0" err="1" smtClean="0">
                <a:solidFill>
                  <a:schemeClr val="bg1">
                    <a:lumMod val="50000"/>
                  </a:schemeClr>
                </a:solidFill>
                <a:latin typeface="Calibri" panose="020F0502020204030204" pitchFamily="34" charset="0"/>
                <a:ea typeface="Microsoft YaHei" panose="020B0503020204020204" pitchFamily="34" charset="-122"/>
              </a:rPr>
              <a:t>Umeyama</a:t>
            </a:r>
            <a:r>
              <a:rPr lang="en-US" sz="1200" dirty="0" smtClean="0">
                <a:solidFill>
                  <a:schemeClr val="bg1">
                    <a:lumMod val="50000"/>
                  </a:schemeClr>
                </a:solidFill>
                <a:latin typeface="Calibri" panose="020F0502020204030204" pitchFamily="34" charset="0"/>
                <a:ea typeface="Microsoft YaHei" panose="020B0503020204020204" pitchFamily="34" charset="-122"/>
              </a:rPr>
              <a:t> </a:t>
            </a:r>
            <a:r>
              <a:rPr lang="en-US" sz="1200" dirty="0">
                <a:solidFill>
                  <a:schemeClr val="bg1">
                    <a:lumMod val="50000"/>
                  </a:schemeClr>
                </a:solidFill>
                <a:latin typeface="Calibri" panose="020F0502020204030204" pitchFamily="34" charset="0"/>
                <a:ea typeface="Microsoft YaHei" panose="020B0503020204020204" pitchFamily="34" charset="-122"/>
              </a:rPr>
              <a:t>"Least-squares estimation of transformation parameters between two point patterns," in </a:t>
            </a:r>
            <a:r>
              <a:rPr lang="en-US" sz="1200" i="1" dirty="0">
                <a:solidFill>
                  <a:schemeClr val="bg1">
                    <a:lumMod val="50000"/>
                  </a:schemeClr>
                </a:solidFill>
                <a:latin typeface="Calibri" panose="020F0502020204030204" pitchFamily="34" charset="0"/>
                <a:ea typeface="Microsoft YaHei" panose="020B0503020204020204" pitchFamily="34" charset="-122"/>
              </a:rPr>
              <a:t>IEEE Transactions on Pattern Analysis and Machine Intelligence</a:t>
            </a:r>
            <a:r>
              <a:rPr lang="en-US" sz="1200" dirty="0">
                <a:solidFill>
                  <a:schemeClr val="bg1">
                    <a:lumMod val="50000"/>
                  </a:schemeClr>
                </a:solidFill>
                <a:latin typeface="Calibri" panose="020F0502020204030204" pitchFamily="34" charset="0"/>
                <a:ea typeface="Microsoft YaHei" panose="020B0503020204020204" pitchFamily="34" charset="-122"/>
              </a:rPr>
              <a:t>, vol. 13, no. 4, pp. 376-380, Apr 1991.</a:t>
            </a:r>
            <a:endParaRPr lang="en-US" sz="1200" dirty="0">
              <a:solidFill>
                <a:schemeClr val="bg1">
                  <a:lumMod val="50000"/>
                </a:schemeClr>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24409" y="699840"/>
                <a:ext cx="8839200" cy="1077218"/>
              </a:xfrm>
              <a:prstGeom prst="rect">
                <a:avLst/>
              </a:prstGeom>
              <a:noFill/>
            </p:spPr>
            <p:txBody>
              <a:bodyPr wrap="square" rtlCol="0">
                <a:spAutoFit/>
              </a:bodyPr>
              <a:lstStyle/>
              <a:p>
                <a:pPr marL="342900" indent="-342900">
                  <a:buFont typeface="Wingdings" panose="05000000000000000000" pitchFamily="2" charset="2"/>
                  <a:buChar char="Ø"/>
                </a:pPr>
                <a:r>
                  <a:rPr lang="en-US" dirty="0" smtClean="0">
                    <a:latin typeface="Calibri" panose="020F0502020204030204" pitchFamily="34" charset="0"/>
                  </a:rPr>
                  <a:t>Use only positions</a:t>
                </a:r>
              </a:p>
              <a:p>
                <a:r>
                  <a:rPr lang="en-US" sz="1800" dirty="0" smtClean="0">
                    <a:latin typeface="Calibri" panose="020F0502020204030204" pitchFamily="34" charset="0"/>
                  </a:rPr>
                  <a:t>Groundtruth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𝑡</m:t>
                            </m:r>
                          </m:e>
                        </m:acc>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𝑡</m:t>
                            </m:r>
                          </m:e>
                        </m:acc>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𝑡</m:t>
                            </m:r>
                          </m:e>
                        </m:acc>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𝑡</m:t>
                            </m:r>
                          </m:e>
                        </m:acc>
                      </m:e>
                      <m:sub>
                        <m:r>
                          <a:rPr lang="en-US" sz="2000" i="1">
                            <a:latin typeface="Cambria Math" panose="02040503050406030204" pitchFamily="18" charset="0"/>
                          </a:rPr>
                          <m:t>𝑁</m:t>
                        </m:r>
                      </m:sub>
                    </m:sSub>
                    <m:r>
                      <a:rPr lang="en-US" sz="2000" i="1">
                        <a:latin typeface="Cambria Math" panose="02040503050406030204" pitchFamily="18" charset="0"/>
                      </a:rPr>
                      <m:t>}</m:t>
                    </m:r>
                  </m:oMath>
                </a14:m>
                <a:endParaRPr lang="en-US" sz="2000" dirty="0" smtClean="0">
                  <a:latin typeface="Calibri" panose="020F0502020204030204" pitchFamily="34" charset="0"/>
                </a:endParaRPr>
              </a:p>
              <a:p>
                <a:r>
                  <a:rPr lang="en-US" sz="1800" dirty="0" smtClean="0">
                    <a:latin typeface="Calibri" panose="020F0502020204030204" pitchFamily="34" charset="0"/>
                  </a:rPr>
                  <a:t>Estimation</a:t>
                </a:r>
                <a:r>
                  <a:rPr lang="en-US" sz="2000" dirty="0">
                    <a:latin typeface="Calibri" panose="020F0502020204030204" pitchFamily="34" charset="0"/>
                  </a:rPr>
                  <a:t> </a:t>
                </a:r>
                <a:r>
                  <a:rPr lang="en-US" sz="2000" dirty="0" smtClean="0">
                    <a:latin typeface="Calibri" panose="020F0502020204030204" pitchFamily="34" charset="0"/>
                  </a:rPr>
                  <a:t>    </a:t>
                </a:r>
                <a14:m>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𝑡</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𝑡</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𝑡</m:t>
                            </m:r>
                          </m:e>
                          <m:sub>
                            <m:r>
                              <a:rPr lang="en-US" sz="2000" i="1">
                                <a:latin typeface="Cambria Math" panose="02040503050406030204" pitchFamily="18" charset="0"/>
                              </a:rPr>
                              <m:t>𝑁</m:t>
                            </m:r>
                          </m:sub>
                        </m:sSub>
                      </m:e>
                    </m:d>
                  </m:oMath>
                </a14:m>
                <a:endParaRPr lang="en-US" dirty="0">
                  <a:latin typeface="Calibri" panose="020F050202020403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24409" y="699840"/>
                <a:ext cx="8839200" cy="1077218"/>
              </a:xfrm>
              <a:prstGeom prst="rect">
                <a:avLst/>
              </a:prstGeom>
              <a:blipFill rotWithShape="0">
                <a:blip r:embed="rId3"/>
                <a:stretch>
                  <a:fillRect l="-897" t="-4520" b="-7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24409" y="2435526"/>
                <a:ext cx="8740080" cy="3320974"/>
              </a:xfrm>
              <a:prstGeom prst="rect">
                <a:avLst/>
              </a:prstGeom>
              <a:noFill/>
              <a:ln>
                <a:solidFill>
                  <a:schemeClr val="tx1"/>
                </a:solidFill>
              </a:ln>
            </p:spPr>
            <p:txBody>
              <a:bodyPr wrap="square" rtlCol="0">
                <a:spAutoFit/>
              </a:bodyPr>
              <a:lstStyle/>
              <a:p>
                <a:r>
                  <a:rPr lang="en-US" sz="2000" u="sng" dirty="0" smtClean="0">
                    <a:latin typeface="Calibri" panose="020F0502020204030204" pitchFamily="34" charset="0"/>
                  </a:rPr>
                  <a:t>Closed-form solution</a:t>
                </a:r>
              </a:p>
              <a:p>
                <a:r>
                  <a:rPr lang="en-US" sz="2000" dirty="0" smtClean="0">
                    <a:latin typeface="Calibri" panose="020F0502020204030204" pitchFamily="34" charset="0"/>
                  </a:rPr>
                  <a:t>Mean:  </a:t>
                </a:r>
                <a14:m>
                  <m:oMath xmlns:m="http://schemas.openxmlformats.org/officeDocument/2006/math">
                    <m:r>
                      <a:rPr lang="en-US" sz="2000" i="1">
                        <a:latin typeface="Cambria Math" panose="02040503050406030204" pitchFamily="18" charset="0"/>
                      </a:rPr>
                      <m:t>𝜇</m:t>
                    </m:r>
                    <m:r>
                      <a:rPr lang="en-US" sz="2000" i="1">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rPr>
                          <m:t>𝜇</m:t>
                        </m:r>
                      </m:e>
                    </m:acc>
                  </m:oMath>
                </a14:m>
                <a:r>
                  <a:rPr lang="en-US" sz="2000" dirty="0">
                    <a:latin typeface="Calibri" panose="020F0502020204030204" pitchFamily="34" charset="0"/>
                  </a:rPr>
                  <a:t>        </a:t>
                </a:r>
                <a:r>
                  <a:rPr lang="en-US" sz="2000" dirty="0" smtClean="0">
                    <a:latin typeface="Calibri" panose="020F0502020204030204" pitchFamily="34" charset="0"/>
                  </a:rPr>
                  <a:t>  standard </a:t>
                </a:r>
                <a:r>
                  <a:rPr lang="en-US" sz="2000" dirty="0">
                    <a:latin typeface="Calibri" panose="020F0502020204030204" pitchFamily="34" charset="0"/>
                  </a:rPr>
                  <a:t>deviation: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𝜎</m:t>
                        </m:r>
                      </m:e>
                    </m:acc>
                    <m:r>
                      <a:rPr lang="en-US" sz="2000" i="1">
                        <a:latin typeface="Cambria Math" panose="02040503050406030204" pitchFamily="18" charset="0"/>
                      </a:rPr>
                      <m:t> </m:t>
                    </m:r>
                    <m:r>
                      <a:rPr lang="en-US" sz="2000" i="1">
                        <a:latin typeface="Cambria Math" panose="02040503050406030204" pitchFamily="18" charset="0"/>
                      </a:rPr>
                      <m:t>𝜎</m:t>
                    </m:r>
                  </m:oMath>
                </a14:m>
                <a:r>
                  <a:rPr lang="en-US" sz="2000" dirty="0">
                    <a:latin typeface="Calibri" panose="020F0502020204030204" pitchFamily="34" charset="0"/>
                  </a:rPr>
                  <a:t>       </a:t>
                </a:r>
                <a:r>
                  <a:rPr lang="en-US" sz="2000" dirty="0" smtClean="0">
                    <a:latin typeface="Calibri" panose="020F0502020204030204" pitchFamily="34" charset="0"/>
                  </a:rPr>
                  <a:t>   </a:t>
                </a:r>
                <a:r>
                  <a:rPr lang="en-US" sz="2000" dirty="0">
                    <a:latin typeface="Calibri" panose="020F0502020204030204" pitchFamily="34" charset="0"/>
                  </a:rPr>
                  <a:t>covariance of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𝑡</m:t>
                        </m:r>
                      </m:e>
                    </m:acc>
                    <m:r>
                      <a:rPr lang="en-US" sz="2000" i="1">
                        <a:latin typeface="Cambria Math" panose="02040503050406030204" pitchFamily="18" charset="0"/>
                      </a:rPr>
                      <m:t> </m:t>
                    </m:r>
                    <m:r>
                      <a:rPr lang="en-US" sz="2000" b="0" i="1" smtClean="0">
                        <a:latin typeface="Cambria Math" panose="02040503050406030204" pitchFamily="18" charset="0"/>
                      </a:rPr>
                      <m:t>𝑡</m:t>
                    </m:r>
                  </m:oMath>
                </a14:m>
                <a:r>
                  <a:rPr lang="en-US" sz="2000" dirty="0" smtClean="0">
                    <a:latin typeface="Calibri" panose="020F0502020204030204" pitchFamily="34" charset="0"/>
                  </a:rPr>
                  <a:t>:  </a:t>
                </a:r>
                <a14:m>
                  <m:oMath xmlns:m="http://schemas.openxmlformats.org/officeDocument/2006/math">
                    <m:r>
                      <m:rPr>
                        <m:sty m:val="p"/>
                      </m:rPr>
                      <a:rPr lang="en-US" sz="1800">
                        <a:latin typeface="Cambria Math" panose="02040503050406030204" pitchFamily="18" charset="0"/>
                      </a:rPr>
                      <m:t>Σ</m:t>
                    </m:r>
                    <m:r>
                      <a:rPr lang="en-US" sz="1800" i="1">
                        <a:latin typeface="Cambria Math" panose="02040503050406030204" pitchFamily="18" charset="0"/>
                      </a:rPr>
                      <m:t>=</m:t>
                    </m:r>
                    <m:r>
                      <a:rPr lang="en-US" sz="1800" i="1">
                        <a:latin typeface="Cambria Math" panose="02040503050406030204" pitchFamily="18" charset="0"/>
                      </a:rPr>
                      <m:t>𝑈𝐷</m:t>
                    </m:r>
                    <m:sSup>
                      <m:sSupPr>
                        <m:ctrlPr>
                          <a:rPr lang="en-US" sz="1800" i="1">
                            <a:latin typeface="Cambria Math" panose="02040503050406030204" pitchFamily="18" charset="0"/>
                          </a:rPr>
                        </m:ctrlPr>
                      </m:sSupPr>
                      <m:e>
                        <m:r>
                          <a:rPr lang="en-US" sz="1800" i="1">
                            <a:latin typeface="Cambria Math" panose="02040503050406030204" pitchFamily="18" charset="0"/>
                          </a:rPr>
                          <m:t>𝑉</m:t>
                        </m:r>
                      </m:e>
                      <m:sup>
                        <m:r>
                          <a:rPr lang="en-US" sz="1800" i="1">
                            <a:latin typeface="Cambria Math" panose="02040503050406030204" pitchFamily="18" charset="0"/>
                          </a:rPr>
                          <m:t>𝑇</m:t>
                        </m:r>
                      </m:sup>
                    </m:sSup>
                  </m:oMath>
                </a14:m>
                <a:endParaRPr lang="en-US" sz="1800" dirty="0">
                  <a:latin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𝑆</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m:rPr>
                                        <m:brk m:alnAt="7"/>
                                      </m:rPr>
                                      <a:rPr lang="en-US" sz="1600" i="1">
                                        <a:latin typeface="Cambria Math" panose="02040503050406030204" pitchFamily="18" charset="0"/>
                                      </a:rPr>
                                      <m:t>𝐼</m:t>
                                    </m:r>
                                  </m:e>
                                  <m:sub>
                                    <m:r>
                                      <m:rPr>
                                        <m:brk m:alnAt="7"/>
                                      </m:rPr>
                                      <a:rPr lang="en-US" sz="1600" i="1">
                                        <a:latin typeface="Cambria Math" panose="02040503050406030204" pitchFamily="18" charset="0"/>
                                      </a:rPr>
                                      <m:t>3</m:t>
                                    </m:r>
                                    <m:r>
                                      <a:rPr lang="en-US" sz="1600" i="1">
                                        <a:latin typeface="Cambria Math" panose="02040503050406030204" pitchFamily="18" charset="0"/>
                                      </a:rPr>
                                      <m:t>×3</m:t>
                                    </m:r>
                                  </m:sub>
                                </m:sSub>
                                <m:r>
                                  <m:rPr>
                                    <m:brk m:alnAt="7"/>
                                  </m:rPr>
                                  <a:rPr lang="en-US" sz="1600" i="1">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𝑖𝑓</m:t>
                                </m:r>
                                <m:func>
                                  <m:funcPr>
                                    <m:ctrlPr>
                                      <a:rPr lang="en-US" sz="1600" i="1">
                                        <a:latin typeface="Cambria Math" panose="02040503050406030204" pitchFamily="18" charset="0"/>
                                      </a:rPr>
                                    </m:ctrlPr>
                                  </m:funcPr>
                                  <m:fName>
                                    <m:r>
                                      <m:rPr>
                                        <m:sty m:val="p"/>
                                        <m:brk m:alnAt="7"/>
                                      </m:rPr>
                                      <a:rPr lang="en-US" sz="1600">
                                        <a:latin typeface="Cambria Math" panose="02040503050406030204" pitchFamily="18" charset="0"/>
                                      </a:rPr>
                                      <m:t>d</m:t>
                                    </m:r>
                                    <m:r>
                                      <m:rPr>
                                        <m:sty m:val="p"/>
                                      </m:rPr>
                                      <a:rPr lang="en-US" sz="1600">
                                        <a:latin typeface="Cambria Math" panose="02040503050406030204" pitchFamily="18" charset="0"/>
                                      </a:rPr>
                                      <m:t>et</m:t>
                                    </m:r>
                                  </m:fName>
                                  <m:e>
                                    <m:d>
                                      <m:dPr>
                                        <m:ctrlPr>
                                          <a:rPr lang="en-US" sz="1600" i="1">
                                            <a:latin typeface="Cambria Math" panose="02040503050406030204" pitchFamily="18" charset="0"/>
                                          </a:rPr>
                                        </m:ctrlPr>
                                      </m:dPr>
                                      <m:e>
                                        <m:r>
                                          <m:rPr>
                                            <m:brk m:alnAt="7"/>
                                          </m:rPr>
                                          <a:rPr lang="en-US" sz="1600" i="1">
                                            <a:latin typeface="Cambria Math" panose="02040503050406030204" pitchFamily="18" charset="0"/>
                                          </a:rPr>
                                          <m:t>𝑈</m:t>
                                        </m:r>
                                      </m:e>
                                    </m:d>
                                  </m:e>
                                </m:func>
                                <m:func>
                                  <m:funcPr>
                                    <m:ctrlPr>
                                      <a:rPr lang="en-US" sz="1600" i="1">
                                        <a:latin typeface="Cambria Math" panose="02040503050406030204" pitchFamily="18" charset="0"/>
                                      </a:rPr>
                                    </m:ctrlPr>
                                  </m:funcPr>
                                  <m:fName>
                                    <m:r>
                                      <m:rPr>
                                        <m:sty m:val="p"/>
                                        <m:brk m:alnAt="7"/>
                                      </m:rPr>
                                      <a:rPr lang="en-US" sz="1600">
                                        <a:latin typeface="Cambria Math" panose="02040503050406030204" pitchFamily="18" charset="0"/>
                                      </a:rPr>
                                      <m:t>d</m:t>
                                    </m:r>
                                    <m:r>
                                      <m:rPr>
                                        <m:sty m:val="p"/>
                                      </m:rPr>
                                      <a:rPr lang="en-US" sz="1600">
                                        <a:latin typeface="Cambria Math" panose="02040503050406030204" pitchFamily="18" charset="0"/>
                                      </a:rPr>
                                      <m:t>et</m:t>
                                    </m:r>
                                  </m:fName>
                                  <m:e>
                                    <m:d>
                                      <m:dPr>
                                        <m:ctrlPr>
                                          <a:rPr lang="en-US" sz="1600" i="1">
                                            <a:latin typeface="Cambria Math" panose="02040503050406030204" pitchFamily="18" charset="0"/>
                                          </a:rPr>
                                        </m:ctrlPr>
                                      </m:dPr>
                                      <m:e>
                                        <m:r>
                                          <m:rPr>
                                            <m:brk m:alnAt="7"/>
                                          </m:rPr>
                                          <a:rPr lang="en-US" sz="1600" i="1">
                                            <a:latin typeface="Cambria Math" panose="02040503050406030204" pitchFamily="18" charset="0"/>
                                          </a:rPr>
                                          <m:t>𝑉</m:t>
                                        </m:r>
                                      </m:e>
                                    </m:d>
                                  </m:e>
                                </m:func>
                                <m:r>
                                  <m:rPr>
                                    <m:brk m:alnAt="7"/>
                                  </m:rPr>
                                  <a:rPr lang="en-US" sz="1600" i="1">
                                    <a:latin typeface="Cambria Math" panose="02040503050406030204" pitchFamily="18" charset="0"/>
                                  </a:rPr>
                                  <m:t>=</m:t>
                                </m:r>
                                <m:r>
                                  <a:rPr lang="en-US" sz="1600" i="1">
                                    <a:latin typeface="Cambria Math" panose="02040503050406030204" pitchFamily="18" charset="0"/>
                                  </a:rPr>
                                  <m:t>1</m:t>
                                </m:r>
                              </m:e>
                            </m:mr>
                            <m:mr>
                              <m:e>
                                <m:r>
                                  <m:rPr>
                                    <m:nor/>
                                  </m:rPr>
                                  <a:rPr lang="en-US" sz="1600" i="0">
                                    <a:latin typeface="Cambria Math" panose="02040503050406030204" pitchFamily="18" charset="0"/>
                                  </a:rPr>
                                  <m:t>diag</m:t>
                                </m:r>
                                <m:d>
                                  <m:dPr>
                                    <m:ctrlPr>
                                      <a:rPr lang="en-US" sz="1600" i="1">
                                        <a:latin typeface="Cambria Math" panose="02040503050406030204" pitchFamily="18" charset="0"/>
                                      </a:rPr>
                                    </m:ctrlPr>
                                  </m:dPr>
                                  <m:e>
                                    <m:r>
                                      <a:rPr lang="en-US" sz="1600" i="1">
                                        <a:latin typeface="Cambria Math" panose="02040503050406030204" pitchFamily="18" charset="0"/>
                                      </a:rPr>
                                      <m:t>1, 1,−1</m:t>
                                    </m:r>
                                  </m:e>
                                </m:d>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𝑖𝑓</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det</m:t>
                                    </m:r>
                                  </m:fName>
                                  <m:e>
                                    <m:d>
                                      <m:dPr>
                                        <m:ctrlPr>
                                          <a:rPr lang="en-US" sz="1600" i="1">
                                            <a:latin typeface="Cambria Math" panose="02040503050406030204" pitchFamily="18" charset="0"/>
                                          </a:rPr>
                                        </m:ctrlPr>
                                      </m:dPr>
                                      <m:e>
                                        <m:r>
                                          <a:rPr lang="en-US" sz="1600" i="1">
                                            <a:latin typeface="Cambria Math" panose="02040503050406030204" pitchFamily="18" charset="0"/>
                                          </a:rPr>
                                          <m:t>𝑈</m:t>
                                        </m:r>
                                      </m:e>
                                    </m:d>
                                  </m:e>
                                </m:func>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det</m:t>
                                    </m:r>
                                  </m:fName>
                                  <m:e>
                                    <m:d>
                                      <m:dPr>
                                        <m:ctrlPr>
                                          <a:rPr lang="en-US" sz="1600" i="1">
                                            <a:latin typeface="Cambria Math" panose="02040503050406030204" pitchFamily="18" charset="0"/>
                                          </a:rPr>
                                        </m:ctrlPr>
                                      </m:dPr>
                                      <m:e>
                                        <m:r>
                                          <a:rPr lang="en-US" sz="1600" i="1">
                                            <a:latin typeface="Cambria Math" panose="02040503050406030204" pitchFamily="18" charset="0"/>
                                          </a:rPr>
                                          <m:t>𝑉</m:t>
                                        </m:r>
                                      </m:e>
                                    </m:d>
                                  </m:e>
                                </m:func>
                                <m:r>
                                  <a:rPr lang="en-US" sz="1600" i="1">
                                    <a:latin typeface="Cambria Math" panose="02040503050406030204" pitchFamily="18" charset="0"/>
                                  </a:rPr>
                                  <m:t>=−1</m:t>
                                </m:r>
                              </m:e>
                            </m:mr>
                          </m:m>
                        </m:e>
                      </m:d>
                    </m:oMath>
                  </m:oMathPara>
                </a14:m>
                <a:endParaRPr lang="en-US" sz="2000" dirty="0" smtClean="0">
                  <a:latin typeface="Calibri" panose="020F0502020204030204" pitchFamily="34" charset="0"/>
                </a:endParaRPr>
              </a:p>
              <a:p>
                <a:r>
                  <a:rPr lang="en-US" sz="2000" b="1" dirty="0" smtClean="0">
                    <a:latin typeface="Calibri" panose="020F0502020204030204" pitchFamily="34" charset="0"/>
                  </a:rPr>
                  <a:t>Rotation</a:t>
                </a:r>
              </a:p>
              <a:p>
                <a:pPr/>
                <a14:m>
                  <m:oMathPara xmlns:m="http://schemas.openxmlformats.org/officeDocument/2006/math">
                    <m:oMathParaPr>
                      <m:jc m:val="center"/>
                    </m:oMathParaPr>
                    <m:oMath xmlns:m="http://schemas.openxmlformats.org/officeDocument/2006/math">
                      <m:r>
                        <a:rPr lang="en-US" sz="1800" b="0" i="1" dirty="0" smtClean="0">
                          <a:latin typeface="Cambria Math" panose="02040503050406030204" pitchFamily="18" charset="0"/>
                        </a:rPr>
                        <m:t>𝑅</m:t>
                      </m:r>
                      <m:r>
                        <a:rPr lang="en-US" sz="1800" b="0" i="1" dirty="0" smtClean="0">
                          <a:latin typeface="Cambria Math" panose="02040503050406030204" pitchFamily="18" charset="0"/>
                        </a:rPr>
                        <m:t>=</m:t>
                      </m:r>
                      <m:r>
                        <a:rPr lang="en-US" sz="1800" b="0" i="1" dirty="0" smtClean="0">
                          <a:latin typeface="Cambria Math" panose="02040503050406030204" pitchFamily="18" charset="0"/>
                        </a:rPr>
                        <m:t>𝑈𝑆</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𝑉</m:t>
                          </m:r>
                        </m:e>
                        <m:sup>
                          <m:r>
                            <a:rPr lang="en-US" sz="1800" b="0" i="1" dirty="0" smtClean="0">
                              <a:latin typeface="Cambria Math" panose="02040503050406030204" pitchFamily="18" charset="0"/>
                            </a:rPr>
                            <m:t>𝑇</m:t>
                          </m:r>
                        </m:sup>
                      </m:sSup>
                    </m:oMath>
                  </m:oMathPara>
                </a14:m>
                <a:endParaRPr lang="en-US" sz="1800" dirty="0" smtClean="0">
                  <a:latin typeface="Calibri" panose="020F0502020204030204" pitchFamily="34" charset="0"/>
                </a:endParaRPr>
              </a:p>
              <a:p>
                <a:r>
                  <a:rPr lang="en-US" sz="2000" b="1" dirty="0" smtClean="0">
                    <a:latin typeface="Calibri" panose="020F0502020204030204" pitchFamily="34" charset="0"/>
                  </a:rPr>
                  <a:t>Scale</a:t>
                </a: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𝑠</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𝜎</m:t>
                              </m:r>
                            </m:e>
                            <m:sup>
                              <m:r>
                                <a:rPr lang="en-US" sz="1800" b="0" i="1" smtClean="0">
                                  <a:latin typeface="Cambria Math" panose="02040503050406030204" pitchFamily="18" charset="0"/>
                                </a:rPr>
                                <m:t>2</m:t>
                              </m:r>
                            </m:sup>
                          </m:sSup>
                        </m:den>
                      </m:f>
                      <m:r>
                        <m:rPr>
                          <m:nor/>
                        </m:rPr>
                        <a:rPr lang="en-US" sz="1800" b="0" i="0" smtClean="0">
                          <a:latin typeface="Cambria Math" panose="02040503050406030204" pitchFamily="18" charset="0"/>
                        </a:rPr>
                        <m:t>trace</m:t>
                      </m:r>
                      <m:r>
                        <a:rPr lang="en-US" sz="1800" b="0" i="1" smtClean="0">
                          <a:latin typeface="Cambria Math" panose="02040503050406030204" pitchFamily="18" charset="0"/>
                        </a:rPr>
                        <m:t>(</m:t>
                      </m:r>
                      <m:r>
                        <a:rPr lang="en-US" sz="1800" b="0" i="1" smtClean="0">
                          <a:latin typeface="Cambria Math" panose="02040503050406030204" pitchFamily="18" charset="0"/>
                        </a:rPr>
                        <m:t>𝐷𝑆</m:t>
                      </m:r>
                      <m:r>
                        <a:rPr lang="en-US" sz="1800" b="0" i="1" smtClean="0">
                          <a:latin typeface="Cambria Math" panose="02040503050406030204" pitchFamily="18" charset="0"/>
                        </a:rPr>
                        <m:t>)</m:t>
                      </m:r>
                    </m:oMath>
                  </m:oMathPara>
                </a14:m>
                <a:endParaRPr lang="en-US" sz="1800" dirty="0" smtClean="0">
                  <a:latin typeface="Calibri" panose="020F0502020204030204" pitchFamily="34" charset="0"/>
                </a:endParaRPr>
              </a:p>
              <a:p>
                <a:r>
                  <a:rPr lang="en-US" sz="2000" b="1" dirty="0" smtClean="0">
                    <a:latin typeface="Calibri" panose="020F0502020204030204" pitchFamily="34" charset="0"/>
                  </a:rPr>
                  <a:t>Translation</a:t>
                </a: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𝜇</m:t>
                          </m:r>
                        </m:e>
                      </m:acc>
                      <m:r>
                        <a:rPr lang="en-US" sz="1800" b="0" i="1" smtClean="0">
                          <a:latin typeface="Cambria Math" panose="02040503050406030204" pitchFamily="18" charset="0"/>
                        </a:rPr>
                        <m:t>−</m:t>
                      </m:r>
                      <m:r>
                        <a:rPr lang="en-US" sz="1800" b="0" i="1" smtClean="0">
                          <a:latin typeface="Cambria Math" panose="02040503050406030204" pitchFamily="18" charset="0"/>
                        </a:rPr>
                        <m:t>𝑠𝑅</m:t>
                      </m:r>
                      <m:r>
                        <a:rPr lang="en-US" sz="1800" b="0" i="1" smtClean="0">
                          <a:latin typeface="Cambria Math" panose="02040503050406030204" pitchFamily="18" charset="0"/>
                        </a:rPr>
                        <m:t>𝜇</m:t>
                      </m:r>
                    </m:oMath>
                  </m:oMathPara>
                </a14:m>
                <a:endParaRPr lang="en-US" sz="1800" dirty="0">
                  <a:latin typeface="Calibri" panose="020F050202020403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24409" y="2435526"/>
                <a:ext cx="8740080" cy="3320974"/>
              </a:xfrm>
              <a:prstGeom prst="rect">
                <a:avLst/>
              </a:prstGeom>
              <a:blipFill rotWithShape="0">
                <a:blip r:embed="rId4"/>
                <a:stretch>
                  <a:fillRect l="-627" t="-91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211960" y="941034"/>
                <a:ext cx="4428492" cy="126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smtClean="0">
                                  <a:latin typeface="Cambria Math" panose="02040503050406030204" pitchFamily="18" charset="0"/>
                                </a:rPr>
                              </m:ctrlPr>
                            </m:limLowPr>
                            <m:e>
                              <m:r>
                                <m:rPr>
                                  <m:sty m:val="p"/>
                                </m:rPr>
                                <a:rPr lang="en-US" sz="2000" b="0" i="0" smtClean="0">
                                  <a:latin typeface="Cambria Math" panose="02040503050406030204" pitchFamily="18" charset="0"/>
                                </a:rPr>
                                <m:t>arg</m:t>
                              </m:r>
                              <m:r>
                                <m:rPr>
                                  <m:sty m:val="p"/>
                                </m:rPr>
                                <a:rPr lang="en-US" sz="2000" i="0" smtClean="0">
                                  <a:latin typeface="Cambria Math" panose="02040503050406030204" pitchFamily="18" charset="0"/>
                                </a:rPr>
                                <m:t>min</m:t>
                              </m:r>
                            </m:e>
                            <m:lim>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lim>
                          </m:limLow>
                        </m:fName>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m:t>
                              </m:r>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𝑁</m:t>
                              </m:r>
                            </m:sup>
                            <m:e>
                              <m:sSup>
                                <m:sSupPr>
                                  <m:ctrlPr>
                                    <a:rPr lang="en-US" sz="2000" b="0" i="1" smtClean="0">
                                      <a:latin typeface="Cambria Math" panose="02040503050406030204" pitchFamily="18" charset="0"/>
                                    </a:rPr>
                                  </m:ctrlPr>
                                </m:sSupPr>
                                <m:e>
                                  <m:d>
                                    <m:dPr>
                                      <m:begChr m:val="‖"/>
                                      <m:endChr m:val="‖"/>
                                      <m:ctrlPr>
                                        <a:rPr lang="en-US" sz="200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𝑡</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𝑠𝑅</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e>
                                  </m:d>
                                </m:e>
                                <m:sup>
                                  <m:r>
                                    <a:rPr lang="en-US" sz="2000" b="0" i="1" smtClean="0">
                                      <a:latin typeface="Cambria Math" panose="02040503050406030204" pitchFamily="18" charset="0"/>
                                    </a:rPr>
                                    <m:t>2</m:t>
                                  </m:r>
                                </m:sup>
                              </m:sSup>
                            </m:e>
                          </m:nary>
                        </m:e>
                      </m:func>
                    </m:oMath>
                  </m:oMathPara>
                </a14:m>
                <a:endParaRPr lang="en-US" sz="2000" dirty="0" smtClean="0">
                  <a:latin typeface="Calibri" panose="020F0502020204030204" pitchFamily="34" charset="0"/>
                </a:endParaRPr>
              </a:p>
              <a:p>
                <a:endParaRPr lang="en-US" sz="2000" dirty="0">
                  <a:latin typeface="Calibri" panose="020F050202020403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211960" y="941034"/>
                <a:ext cx="4428492" cy="126585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24409" y="5827877"/>
                <a:ext cx="8740080" cy="733471"/>
              </a:xfrm>
              <a:prstGeom prst="rect">
                <a:avLst/>
              </a:prstGeom>
              <a:noFill/>
              <a:ln>
                <a:solidFill>
                  <a:schemeClr val="tx1"/>
                </a:solidFill>
              </a:ln>
            </p:spPr>
            <p:txBody>
              <a:bodyPr wrap="square" rtlCol="0">
                <a:spAutoFit/>
              </a:bodyPr>
              <a:lstStyle/>
              <a:p>
                <a:r>
                  <a:rPr lang="en-US" sz="2000" u="sng" dirty="0" smtClean="0">
                    <a:latin typeface="Calibri" panose="020F0502020204030204" pitchFamily="34" charset="0"/>
                  </a:rPr>
                  <a:t>Aligned poses</a:t>
                </a:r>
              </a:p>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𝑡</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𝑠𝑅</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𝑅</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m:t>
                          </m:r>
                        </m:sub>
                      </m:sSub>
                    </m:oMath>
                  </m:oMathPara>
                </a14:m>
                <a:endParaRPr lang="en-US" sz="2000" dirty="0">
                  <a:latin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24409" y="5827877"/>
                <a:ext cx="8740080" cy="733471"/>
              </a:xfrm>
              <a:prstGeom prst="rect">
                <a:avLst/>
              </a:prstGeom>
              <a:blipFill rotWithShape="0">
                <a:blip r:embed="rId6"/>
                <a:stretch>
                  <a:fillRect l="-627" t="-3279"/>
                </a:stretch>
              </a:blipFill>
              <a:ln>
                <a:solidFill>
                  <a:schemeClr val="tx1"/>
                </a:solidFill>
              </a:ln>
            </p:spPr>
            <p:txBody>
              <a:bodyPr/>
              <a:lstStyle/>
              <a:p>
                <a:r>
                  <a:rPr lang="en-US">
                    <a:noFill/>
                  </a:rPr>
                  <a:t> </a:t>
                </a:r>
              </a:p>
            </p:txBody>
          </p:sp>
        </mc:Fallback>
      </mc:AlternateContent>
      <p:sp>
        <p:nvSpPr>
          <p:cNvPr id="10" name="Footer Placeholder 9"/>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275531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Why not use rotation?</a:t>
            </a:r>
            <a:endParaRPr lang="en-US" dirty="0"/>
          </a:p>
        </p:txBody>
      </p:sp>
      <p:sp>
        <p:nvSpPr>
          <p:cNvPr id="5" name="Rectangle 4"/>
          <p:cNvSpPr/>
          <p:nvPr/>
        </p:nvSpPr>
        <p:spPr>
          <a:xfrm>
            <a:off x="602668" y="5246448"/>
            <a:ext cx="8262109" cy="1077218"/>
          </a:xfrm>
          <a:prstGeom prst="rect">
            <a:avLst/>
          </a:prstGeom>
        </p:spPr>
        <p:txBody>
          <a:bodyPr wrap="square">
            <a:spAutoFit/>
          </a:bodyPr>
          <a:lstStyle/>
          <a:p>
            <a:r>
              <a:rPr lang="en-US" sz="1600" dirty="0" smtClean="0">
                <a:latin typeface="Calibri" panose="020F0502020204030204" pitchFamily="34" charset="0"/>
                <a:ea typeface="Microsoft YaHei" panose="020B0503020204020204" pitchFamily="34" charset="-122"/>
              </a:rPr>
              <a:t>Salas </a:t>
            </a:r>
            <a:r>
              <a:rPr lang="en-US" sz="1600" dirty="0">
                <a:latin typeface="Calibri" panose="020F0502020204030204" pitchFamily="34" charset="0"/>
                <a:ea typeface="Microsoft YaHei" panose="020B0503020204020204" pitchFamily="34" charset="-122"/>
              </a:rPr>
              <a:t>et al. "Trajectory Alignment and Evaluation in SLAM: Horn’s Method vs Alignment on the Manifold</a:t>
            </a:r>
            <a:r>
              <a:rPr lang="en-US" sz="1600" dirty="0" smtClean="0">
                <a:latin typeface="Calibri" panose="020F0502020204030204" pitchFamily="34" charset="0"/>
                <a:ea typeface="Microsoft YaHei" panose="020B0503020204020204" pitchFamily="34" charset="-122"/>
              </a:rPr>
              <a:t>."</a:t>
            </a:r>
          </a:p>
          <a:p>
            <a:r>
              <a:rPr lang="en-US" sz="1600" dirty="0" smtClean="0">
                <a:solidFill>
                  <a:srgbClr val="00B050"/>
                </a:solidFill>
                <a:latin typeface="Calibri" panose="020F0502020204030204" pitchFamily="34" charset="0"/>
                <a:ea typeface="Microsoft YaHei" panose="020B0503020204020204" pitchFamily="34" charset="-122"/>
              </a:rPr>
              <a:t>=&gt; Optimizing on the SE(3)/SIM(3) manifold, which minimizes both translational and rotational components, has very similar result with Horn’s method, which minimizes the translational error.</a:t>
            </a:r>
            <a:endParaRPr lang="en-US" sz="1600" dirty="0">
              <a:solidFill>
                <a:srgbClr val="00B050"/>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272479" y="2799223"/>
                <a:ext cx="8836025" cy="711262"/>
              </a:xfrm>
            </p:spPr>
            <p:txBody>
              <a:bodyPr/>
              <a:lstStyle/>
              <a:p>
                <a:r>
                  <a:rPr lang="en-US" sz="2000" dirty="0" smtClean="0"/>
                  <a:t>Intuition: Rotation misalignment leads to translational error. Therefore if the translational error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𝒆</m:t>
                        </m:r>
                      </m:e>
                      <m:sub>
                        <m:r>
                          <a:rPr lang="en-US" sz="2000" b="1" i="1" smtClean="0">
                            <a:latin typeface="Cambria Math" panose="02040503050406030204" pitchFamily="18" charset="0"/>
                          </a:rPr>
                          <m:t>𝒕𝒓𝒂𝒏𝒔</m:t>
                        </m:r>
                      </m:sub>
                    </m:sSub>
                  </m:oMath>
                </a14:m>
                <a:r>
                  <a:rPr lang="en-US" sz="2000" dirty="0" smtClean="0"/>
                  <a:t> is minimized, the relative rotation </a:t>
                </a:r>
                <a14:m>
                  <m:oMath xmlns:m="http://schemas.openxmlformats.org/officeDocument/2006/math">
                    <m:r>
                      <a:rPr lang="en-US" sz="2000" b="1" i="1" smtClean="0">
                        <a:latin typeface="Cambria Math" panose="02040503050406030204" pitchFamily="18" charset="0"/>
                      </a:rPr>
                      <m:t>𝑹</m:t>
                    </m:r>
                  </m:oMath>
                </a14:m>
                <a:r>
                  <a:rPr lang="en-US" sz="2000" dirty="0" smtClean="0"/>
                  <a:t> should be well estimated, and the rotation error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𝒆</m:t>
                        </m:r>
                      </m:e>
                      <m:sub>
                        <m:r>
                          <a:rPr lang="en-US" sz="2000" b="1" i="1" smtClean="0">
                            <a:latin typeface="Cambria Math" panose="02040503050406030204" pitchFamily="18" charset="0"/>
                          </a:rPr>
                          <m:t>𝒓𝒐𝒕</m:t>
                        </m:r>
                      </m:sub>
                    </m:sSub>
                  </m:oMath>
                </a14:m>
                <a:r>
                  <a:rPr lang="en-US" sz="2000" dirty="0" smtClean="0"/>
                  <a:t> should be also small.</a:t>
                </a:r>
                <a:endParaRPr lang="en-US" dirty="0"/>
              </a:p>
              <a:p>
                <a:endParaRPr lang="en-US" dirty="0" smtClean="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272479" y="2799223"/>
                <a:ext cx="8836025" cy="711262"/>
              </a:xfrm>
              <a:blipFill rotWithShape="0">
                <a:blip r:embed="rId3"/>
                <a:stretch>
                  <a:fillRect l="-759" t="-6838" b="-56410"/>
                </a:stretch>
              </a:blipFill>
            </p:spPr>
            <p:txBody>
              <a:bodyPr/>
              <a:lstStyle/>
              <a:p>
                <a:r>
                  <a:rPr lang="en-US">
                    <a:noFill/>
                  </a:rPr>
                  <a:t> </a:t>
                </a:r>
              </a:p>
            </p:txBody>
          </p:sp>
        </mc:Fallback>
      </mc:AlternateContent>
      <p:sp>
        <p:nvSpPr>
          <p:cNvPr id="10" name="TextBox 9"/>
          <p:cNvSpPr txBox="1"/>
          <p:nvPr/>
        </p:nvSpPr>
        <p:spPr>
          <a:xfrm>
            <a:off x="215516" y="4797152"/>
            <a:ext cx="828092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latin typeface="Calibri" panose="020F0502020204030204" pitchFamily="34" charset="0"/>
              </a:rPr>
              <a:t>A comparative study</a:t>
            </a:r>
            <a:endParaRPr lang="en-US" sz="2000" dirty="0">
              <a:latin typeface="Calibri" panose="020F0502020204030204" pitchFamily="34" charset="0"/>
            </a:endParaRPr>
          </a:p>
        </p:txBody>
      </p:sp>
      <p:sp>
        <p:nvSpPr>
          <p:cNvPr id="21" name="Content Placeholder 2"/>
          <p:cNvSpPr txBox="1">
            <a:spLocks/>
          </p:cNvSpPr>
          <p:nvPr/>
        </p:nvSpPr>
        <p:spPr>
          <a:xfrm>
            <a:off x="215516" y="741469"/>
            <a:ext cx="8836025" cy="422732"/>
          </a:xfrm>
          <a:prstGeom prst="rect">
            <a:avLst/>
          </a:prstGeom>
        </p:spPr>
        <p:txBody>
          <a:bodyPr/>
          <a:lstStyle>
            <a:lvl1pPr marL="342900" indent="-342900" algn="l" rtl="0" eaLnBrk="0" fontAlgn="base" hangingPunct="0">
              <a:lnSpc>
                <a:spcPct val="100000"/>
              </a:lnSpc>
              <a:spcBef>
                <a:spcPts val="800"/>
              </a:spcBef>
              <a:spcAft>
                <a:spcPts val="600"/>
              </a:spcAft>
              <a:buClrTx/>
              <a:buSzPct val="110000"/>
              <a:buFont typeface="Wingdings" pitchFamily="2" charset="2"/>
              <a:buChar char="Ø"/>
              <a:defRPr sz="2400">
                <a:solidFill>
                  <a:schemeClr val="tx1"/>
                </a:solidFill>
                <a:latin typeface="Calibri" panose="020F0502020204030204" pitchFamily="34" charset="0"/>
                <a:ea typeface="+mn-ea"/>
                <a:cs typeface="Times" pitchFamily="18" charset="0"/>
              </a:defRPr>
            </a:lvl1pPr>
            <a:lvl2pPr marL="742950" indent="-285750" algn="l" rtl="0" eaLnBrk="0" fontAlgn="base" hangingPunct="0">
              <a:lnSpc>
                <a:spcPct val="100000"/>
              </a:lnSpc>
              <a:spcBef>
                <a:spcPts val="400"/>
              </a:spcBef>
              <a:spcAft>
                <a:spcPts val="600"/>
              </a:spcAft>
              <a:buClrTx/>
              <a:buSzPct val="80000"/>
              <a:buFont typeface="Wingdings" pitchFamily="2" charset="2"/>
              <a:buChar char="§"/>
              <a:defRPr sz="2400">
                <a:solidFill>
                  <a:schemeClr val="tx1"/>
                </a:solidFill>
                <a:latin typeface="Calibri" panose="020F0502020204030204" pitchFamily="34" charset="0"/>
                <a:cs typeface="Times" pitchFamily="18" charset="0"/>
              </a:defRPr>
            </a:lvl2pPr>
            <a:lvl3pPr marL="1143000" indent="-228600" algn="l" rtl="0" eaLnBrk="0" fontAlgn="base" hangingPunct="0">
              <a:lnSpc>
                <a:spcPct val="100000"/>
              </a:lnSpc>
              <a:spcBef>
                <a:spcPts val="400"/>
              </a:spcBef>
              <a:spcAft>
                <a:spcPts val="600"/>
              </a:spcAft>
              <a:buChar char="-"/>
              <a:defRPr>
                <a:solidFill>
                  <a:schemeClr val="tx1"/>
                </a:solidFill>
                <a:latin typeface="Calibri" panose="020F0502020204030204" pitchFamily="34" charset="0"/>
                <a:cs typeface="Times" pitchFamily="18" charset="0"/>
              </a:defRPr>
            </a:lvl3pPr>
            <a:lvl4pPr marL="1600200" indent="-228600" algn="l" rtl="0" eaLnBrk="0" fontAlgn="base" hangingPunct="0">
              <a:lnSpc>
                <a:spcPct val="100000"/>
              </a:lnSpc>
              <a:spcBef>
                <a:spcPts val="400"/>
              </a:spcBef>
              <a:spcAft>
                <a:spcPts val="600"/>
              </a:spcAft>
              <a:buFont typeface="Times" charset="0"/>
              <a:buChar char="•"/>
              <a:defRPr sz="1400">
                <a:solidFill>
                  <a:schemeClr val="tx1"/>
                </a:solidFill>
                <a:latin typeface="Calibri" panose="020F0502020204030204" pitchFamily="34" charset="0"/>
                <a:cs typeface="Times" pitchFamily="18" charset="0"/>
              </a:defRPr>
            </a:lvl4pPr>
            <a:lvl5pPr marL="2057400" indent="-228600" algn="l" rtl="0" eaLnBrk="0" fontAlgn="base" hangingPunct="0">
              <a:lnSpc>
                <a:spcPct val="100000"/>
              </a:lnSpc>
              <a:spcBef>
                <a:spcPct val="20000"/>
              </a:spcBef>
              <a:spcAft>
                <a:spcPts val="600"/>
              </a:spcAft>
              <a:buSzPct val="60000"/>
              <a:buChar char="º"/>
              <a:defRPr>
                <a:solidFill>
                  <a:schemeClr val="tx1"/>
                </a:solidFill>
                <a:latin typeface="Calibri" panose="020F0502020204030204" pitchFamily="34" charset="0"/>
                <a:cs typeface="Times" pitchFamily="18"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a:lstStyle>
          <a:p>
            <a:r>
              <a:rPr lang="en-US" sz="2000" kern="0" dirty="0" smtClean="0"/>
              <a:t>Why not also use rotational error, for example</a:t>
            </a:r>
            <a:endParaRPr lang="en-US" kern="0" dirty="0" smtClean="0"/>
          </a:p>
          <a:p>
            <a:endParaRPr lang="en-US" kern="0" dirty="0" smtClean="0"/>
          </a:p>
        </p:txBody>
      </p:sp>
      <mc:AlternateContent xmlns:mc="http://schemas.openxmlformats.org/markup-compatibility/2006" xmlns:a14="http://schemas.microsoft.com/office/drawing/2010/main">
        <mc:Choice Requires="a14">
          <p:sp>
            <p:nvSpPr>
              <p:cNvPr id="11" name="Rectangle 10"/>
              <p:cNvSpPr/>
              <p:nvPr/>
            </p:nvSpPr>
            <p:spPr>
              <a:xfrm>
                <a:off x="1706238" y="1252921"/>
                <a:ext cx="4574779" cy="784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a:latin typeface="Cambria Math" panose="02040503050406030204" pitchFamily="18" charset="0"/>
                                </a:rPr>
                                <m:t>argmin</m:t>
                              </m:r>
                            </m:e>
                            <m:lim>
                              <m:r>
                                <a:rPr lang="en-US" sz="1600" i="1">
                                  <a:latin typeface="Cambria Math" panose="02040503050406030204" pitchFamily="18" charset="0"/>
                                </a:rPr>
                                <m:t>𝑅</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r>
                                <a:rPr lang="en-US" sz="1600" b="0" i="1" smtClean="0">
                                  <a:latin typeface="Cambria Math" panose="02040503050406030204" pitchFamily="18" charset="0"/>
                                </a:rPr>
                                <m:t>𝑡</m:t>
                              </m:r>
                            </m:lim>
                          </m:limLow>
                        </m:fName>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𝑁</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m:t>
                              </m:r>
                              <m:r>
                                <m:rPr>
                                  <m:brk m:alnAt="23"/>
                                </m:rPr>
                                <a:rPr lang="en-US" sz="1600" i="1">
                                  <a:latin typeface="Cambria Math" panose="02040503050406030204" pitchFamily="18" charset="0"/>
                                </a:rPr>
                                <m:t>0</m:t>
                              </m:r>
                            </m:sub>
                            <m:sup>
                              <m:r>
                                <a:rPr lang="en-US" sz="1600" i="1">
                                  <a:latin typeface="Cambria Math" panose="02040503050406030204" pitchFamily="18" charset="0"/>
                                </a:rPr>
                                <m:t>𝑁</m:t>
                              </m:r>
                            </m:sup>
                            <m:e>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𝑡</m:t>
                                              </m:r>
                                            </m:e>
                                          </m:acc>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𝑠𝑅</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𝑡</m:t>
                                      </m:r>
                                    </m:e>
                                  </m:d>
                                </m:e>
                                <m:sup>
                                  <m:r>
                                    <a:rPr lang="en-US" sz="1600" i="1">
                                      <a:latin typeface="Cambria Math" panose="02040503050406030204" pitchFamily="18" charset="0"/>
                                    </a:rPr>
                                    <m:t>2</m:t>
                                  </m:r>
                                </m:sup>
                              </m:sSup>
                              <m:r>
                                <a:rPr lang="en-US" sz="1600" b="0" i="1" smtClean="0">
                                  <a:latin typeface="Cambria Math" panose="02040503050406030204" pitchFamily="18" charset="0"/>
                                </a:rPr>
                                <m:t>+</m:t>
                              </m:r>
                              <m:r>
                                <m:rPr>
                                  <m:nor/>
                                </m:rPr>
                                <a:rPr lang="en-US" sz="1600" b="0" i="0" smtClean="0">
                                  <a:latin typeface="Cambria Math" panose="02040503050406030204" pitchFamily="18" charset="0"/>
                                </a:rPr>
                                <m:t>angle</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𝑅</m:t>
                                              </m:r>
                                            </m:e>
                                          </m:acc>
                                        </m:e>
                                        <m:sub>
                                          <m:r>
                                            <a:rPr lang="en-US" sz="1600" i="1">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𝑅</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nary>
                        </m:e>
                      </m:func>
                    </m:oMath>
                  </m:oMathPara>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1706238" y="1252921"/>
                <a:ext cx="4574779" cy="784895"/>
              </a:xfrm>
              <a:prstGeom prst="rect">
                <a:avLst/>
              </a:prstGeom>
              <a:blipFill rotWithShape="0">
                <a:blip r:embed="rId4"/>
                <a:stretch>
                  <a:fillRect/>
                </a:stretch>
              </a:blipFill>
            </p:spPr>
            <p:txBody>
              <a:bodyPr/>
              <a:lstStyle/>
              <a:p>
                <a:r>
                  <a:rPr lang="en-US">
                    <a:noFill/>
                  </a:rPr>
                  <a:t> </a:t>
                </a:r>
              </a:p>
            </p:txBody>
          </p:sp>
        </mc:Fallback>
      </mc:AlternateContent>
      <p:sp>
        <p:nvSpPr>
          <p:cNvPr id="16" name="Rectangle 15"/>
          <p:cNvSpPr/>
          <p:nvPr/>
        </p:nvSpPr>
        <p:spPr bwMode="auto">
          <a:xfrm>
            <a:off x="4572000" y="1412776"/>
            <a:ext cx="1728192" cy="43204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9" name="TextBox 18"/>
          <p:cNvSpPr txBox="1"/>
          <p:nvPr/>
        </p:nvSpPr>
        <p:spPr>
          <a:xfrm>
            <a:off x="608037" y="3887760"/>
            <a:ext cx="7560840" cy="369332"/>
          </a:xfrm>
          <a:prstGeom prst="rect">
            <a:avLst/>
          </a:prstGeom>
          <a:noFill/>
        </p:spPr>
        <p:txBody>
          <a:bodyPr wrap="square" rtlCol="0">
            <a:spAutoFit/>
          </a:bodyPr>
          <a:lstStyle/>
          <a:p>
            <a:r>
              <a:rPr lang="en-US" sz="1800" dirty="0" smtClean="0">
                <a:solidFill>
                  <a:srgbClr val="00B050"/>
                </a:solidFill>
                <a:latin typeface="Calibri" panose="020F0502020204030204" pitchFamily="34" charset="0"/>
              </a:rPr>
              <a:t>=&gt; It is sufficient to just minimize the translational error.</a:t>
            </a:r>
            <a:endParaRPr lang="en-US" sz="1800" dirty="0">
              <a:solidFill>
                <a:srgbClr val="00B050"/>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p:cNvSpPr txBox="1"/>
              <p:nvPr/>
            </p:nvSpPr>
            <p:spPr>
              <a:xfrm>
                <a:off x="3203848" y="1864521"/>
                <a:ext cx="8324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𝑡𝑟𝑎𝑛𝑠</m:t>
                          </m:r>
                        </m:sub>
                      </m:sSub>
                    </m:oMath>
                  </m:oMathPara>
                </a14:m>
                <a:endParaRPr lang="en-US" sz="1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203848" y="1864521"/>
                <a:ext cx="832451"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896036" y="1877743"/>
                <a:ext cx="8324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𝑟𝑜𝑡</m:t>
                          </m:r>
                        </m:sub>
                      </m:sSub>
                    </m:oMath>
                  </m:oMathPara>
                </a14:m>
                <a:endParaRPr lang="en-US" sz="1800" dirty="0"/>
              </a:p>
            </p:txBody>
          </p:sp>
        </mc:Choice>
        <mc:Fallback xmlns="">
          <p:sp>
            <p:nvSpPr>
              <p:cNvPr id="27" name="TextBox 26"/>
              <p:cNvSpPr txBox="1">
                <a:spLocks noRot="1" noChangeAspect="1" noMove="1" noResize="1" noEditPoints="1" noAdjustHandles="1" noChangeArrowheads="1" noChangeShapeType="1" noTextEdit="1"/>
              </p:cNvSpPr>
              <p:nvPr/>
            </p:nvSpPr>
            <p:spPr>
              <a:xfrm>
                <a:off x="4896036" y="1877743"/>
                <a:ext cx="832451" cy="369332"/>
              </a:xfrm>
              <a:prstGeom prst="rect">
                <a:avLst/>
              </a:prstGeom>
              <a:blipFill rotWithShape="0">
                <a:blip r:embed="rId6"/>
                <a:stretch>
                  <a:fillRect/>
                </a:stretch>
              </a:blipFill>
            </p:spPr>
            <p:txBody>
              <a:bodyPr/>
              <a:lstStyle/>
              <a:p>
                <a:r>
                  <a:rPr lang="en-US">
                    <a:noFill/>
                  </a:rPr>
                  <a:t> </a:t>
                </a:r>
              </a:p>
            </p:txBody>
          </p:sp>
        </mc:Fallback>
      </mc:AlternateContent>
      <p:sp>
        <p:nvSpPr>
          <p:cNvPr id="3" name="Footer Placeholder 2"/>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extLst>
      <p:ext uri="{BB962C8B-B14F-4D97-AF65-F5344CB8AC3E}">
        <p14:creationId xmlns:p14="http://schemas.microsoft.com/office/powerpoint/2010/main" val="273968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P spid="10" grpId="0"/>
      <p:bldP spid="11" grpId="0"/>
      <p:bldP spid="16" grpId="0" animBg="1"/>
      <p:bldP spid="19" grpId="0"/>
      <p:bldP spid="22"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Quantitative Evaluation</a:t>
            </a:r>
          </a:p>
          <a:p>
            <a:pPr lvl="1"/>
            <a:r>
              <a:rPr lang="en-US" dirty="0" smtClean="0"/>
              <a:t>Trajectory alignment</a:t>
            </a:r>
          </a:p>
          <a:p>
            <a:pPr lvl="1"/>
            <a:r>
              <a:rPr lang="en-US" dirty="0" smtClean="0"/>
              <a:t>Performance metrics</a:t>
            </a:r>
          </a:p>
          <a:p>
            <a:r>
              <a:rPr lang="en-US" dirty="0"/>
              <a:t>Hand-Eye </a:t>
            </a:r>
            <a:r>
              <a:rPr lang="en-US" dirty="0" smtClean="0"/>
              <a:t>Calibration</a:t>
            </a:r>
          </a:p>
          <a:p>
            <a:r>
              <a:rPr lang="en-US" dirty="0" smtClean="0"/>
              <a:t>Qualitative Evaluation</a:t>
            </a:r>
          </a:p>
          <a:p>
            <a:r>
              <a:rPr lang="en-US" dirty="0" smtClean="0"/>
              <a:t>Practical Notes and Open Questions</a:t>
            </a:r>
            <a:endParaRPr lang="en-US" dirty="0"/>
          </a:p>
          <a:p>
            <a:endParaRPr lang="en-US" dirty="0" smtClean="0"/>
          </a:p>
          <a:p>
            <a:pPr lvl="1"/>
            <a:endParaRPr lang="en-US" dirty="0" smtClean="0"/>
          </a:p>
        </p:txBody>
      </p:sp>
      <p:sp>
        <p:nvSpPr>
          <p:cNvPr id="5" name="Rounded Rectangle 4"/>
          <p:cNvSpPr/>
          <p:nvPr/>
        </p:nvSpPr>
        <p:spPr bwMode="auto">
          <a:xfrm>
            <a:off x="647564" y="2060848"/>
            <a:ext cx="3096344" cy="64807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 name="Footer Placeholder 3"/>
          <p:cNvSpPr>
            <a:spLocks noGrp="1"/>
          </p:cNvSpPr>
          <p:nvPr>
            <p:ph type="ftr" sz="quarter" idx="10"/>
          </p:nvPr>
        </p:nvSpPr>
        <p:spPr/>
        <p:txBody>
          <a:bodyPr/>
          <a:lstStyle/>
          <a:p>
            <a:r>
              <a:rPr lang="en-US" smtClean="0"/>
              <a:t>Zichao Zhang – University of Zurich – How to Run Reproducible Visual SLAM Experiments</a:t>
            </a:r>
            <a:endParaRPr lang="en-US" dirty="0"/>
          </a:p>
        </p:txBody>
      </p:sp>
    </p:spTree>
    <p:custDataLst>
      <p:tags r:id="rId1"/>
    </p:custDataLst>
    <p:extLst>
      <p:ext uri="{BB962C8B-B14F-4D97-AF65-F5344CB8AC3E}">
        <p14:creationId xmlns:p14="http://schemas.microsoft.com/office/powerpoint/2010/main" val="268098856"/>
      </p:ext>
    </p:extLst>
  </p:cSld>
  <p:clrMapOvr>
    <a:masterClrMapping/>
  </p:clrMapOvr>
  <mc:AlternateContent xmlns:mc="http://schemas.openxmlformats.org/markup-compatibility/2006" xmlns:p14="http://schemas.microsoft.com/office/powerpoint/2010/main">
    <mc:Choice Requires="p14">
      <p:transition spd="slow" p14:dur="2000" advTm="1225"/>
    </mc:Choice>
    <mc:Fallback xmlns="">
      <p:transition spd="slow" advTm="1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ags/tag4.xml><?xml version="1.0" encoding="utf-8"?>
<p:tagLst xmlns:a="http://schemas.openxmlformats.org/drawingml/2006/main" xmlns:r="http://schemas.openxmlformats.org/officeDocument/2006/relationships" xmlns:p="http://schemas.openxmlformats.org/presentationml/2006/main">
  <p:tag name="TIMING" val="|4.7|1.2|0.5"/>
</p:tagLst>
</file>

<file path=ppt/tags/tag5.xml><?xml version="1.0" encoding="utf-8"?>
<p:tagLst xmlns:a="http://schemas.openxmlformats.org/drawingml/2006/main" xmlns:r="http://schemas.openxmlformats.org/officeDocument/2006/relationships" xmlns:p="http://schemas.openxmlformats.org/presentationml/2006/main">
  <p:tag name="TIMING" val="|0.3|0.4|0.3|0.4|0.3|0.3|0.5|1.3|0.7"/>
</p:tagLst>
</file>

<file path=ppt/tags/tag6.xml><?xml version="1.0" encoding="utf-8"?>
<p:tagLst xmlns:a="http://schemas.openxmlformats.org/drawingml/2006/main" xmlns:r="http://schemas.openxmlformats.org/officeDocument/2006/relationships" xmlns:p="http://schemas.openxmlformats.org/presentationml/2006/main">
  <p:tag name="TIMING" val="|0.4|0.3|0.3|0.2|0.2|0.2|0.6|0.4|0.4"/>
</p:tagLst>
</file>

<file path=ppt/tags/tag7.xml><?xml version="1.0" encoding="utf-8"?>
<p:tagLst xmlns:a="http://schemas.openxmlformats.org/drawingml/2006/main" xmlns:r="http://schemas.openxmlformats.org/officeDocument/2006/relationships" xmlns:p="http://schemas.openxmlformats.org/presentationml/2006/main">
  <p:tag name="TIMING" val="|17.1|14.2|7.4|1|0.7|0.5|10.1|0.4|20.1|2.4|4"/>
</p:tagLst>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eth_masterfolie_ethkuppel</Template>
  <TotalTime>7364</TotalTime>
  <Words>3176</Words>
  <Application>Microsoft Office PowerPoint</Application>
  <PresentationFormat>全屏显示(4:3)</PresentationFormat>
  <Paragraphs>545</Paragraphs>
  <Slides>33</Slides>
  <Notes>27</Notes>
  <HiddenSlides>1</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宋体</vt:lpstr>
      <vt:lpstr>Microsoft YaHei</vt:lpstr>
      <vt:lpstr>Arial</vt:lpstr>
      <vt:lpstr>Calibri</vt:lpstr>
      <vt:lpstr>Cambria Math</vt:lpstr>
      <vt:lpstr>Courier New</vt:lpstr>
      <vt:lpstr>Helvetica</vt:lpstr>
      <vt:lpstr>Times</vt:lpstr>
      <vt:lpstr>Wingdings</vt:lpstr>
      <vt:lpstr>Standarddesign</vt:lpstr>
      <vt:lpstr>PowerPoint 演示文稿</vt:lpstr>
      <vt:lpstr>SLAM Experiments</vt:lpstr>
      <vt:lpstr>The Problem of Quantitative Evaluation</vt:lpstr>
      <vt:lpstr>Outline</vt:lpstr>
      <vt:lpstr>Trajectory Alignment</vt:lpstr>
      <vt:lpstr>Trajectory Alignment: the formulation</vt:lpstr>
      <vt:lpstr>Trajectory Alignment</vt:lpstr>
      <vt:lpstr>Alignment: Why not use rotation?</vt:lpstr>
      <vt:lpstr>Outline</vt:lpstr>
      <vt:lpstr>Absolute Trajectory Error (ATE)</vt:lpstr>
      <vt:lpstr>The problem with ATE</vt:lpstr>
      <vt:lpstr>Relative Error</vt:lpstr>
      <vt:lpstr>Relative Error</vt:lpstr>
      <vt:lpstr>Relative Error</vt:lpstr>
      <vt:lpstr>ATE vs. Relative Error</vt:lpstr>
      <vt:lpstr>Outline</vt:lpstr>
      <vt:lpstr>Hand-Eye Calibration: Examples</vt:lpstr>
      <vt:lpstr>Hand-Eye Calibration: The Problem</vt:lpstr>
      <vt:lpstr>Hand-Eye Calibration: Problem Setup</vt:lpstr>
      <vt:lpstr>Hand-Eye Calibration: Two Formulations</vt:lpstr>
      <vt:lpstr>Hand-Eye Calibration: Two Formulations</vt:lpstr>
      <vt:lpstr>Hand-Eye Calibration: Two Formulations</vt:lpstr>
      <vt:lpstr>Hand-Eye Calibration: Method</vt:lpstr>
      <vt:lpstr>Hand-Eye Calibration: Step 1</vt:lpstr>
      <vt:lpstr>Hand-Eye Calibration: Step 1</vt:lpstr>
      <vt:lpstr>Hand-Eye Calibration: Step 2</vt:lpstr>
      <vt:lpstr>Recap: Towards Reproducible Experiments</vt:lpstr>
      <vt:lpstr>PowerPoint 演示文稿</vt:lpstr>
      <vt:lpstr>Qualitative: Structure Consistency</vt:lpstr>
      <vt:lpstr>Qualitative: Inspect Trajectories</vt:lpstr>
      <vt:lpstr>Practical Notes</vt:lpstr>
      <vt:lpstr>Open Issues</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RPG Presentation</dc:title>
  <dc:creator>Davide</dc:creator>
  <cp:lastModifiedBy>Zichao Zhang</cp:lastModifiedBy>
  <cp:revision>2205</cp:revision>
  <dcterms:created xsi:type="dcterms:W3CDTF">2006-10-04T12:22:52Z</dcterms:created>
  <dcterms:modified xsi:type="dcterms:W3CDTF">2017-05-28T16:37:12Z</dcterms:modified>
</cp:coreProperties>
</file>